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sldIdLst>
    <p:sldId id="256" r:id="rId2"/>
    <p:sldId id="257" r:id="rId3"/>
    <p:sldId id="332" r:id="rId4"/>
    <p:sldId id="279" r:id="rId5"/>
    <p:sldId id="258" r:id="rId6"/>
    <p:sldId id="259" r:id="rId7"/>
    <p:sldId id="260" r:id="rId8"/>
    <p:sldId id="261" r:id="rId9"/>
    <p:sldId id="262" r:id="rId10"/>
    <p:sldId id="263" r:id="rId11"/>
    <p:sldId id="264" r:id="rId12"/>
    <p:sldId id="265" r:id="rId13"/>
    <p:sldId id="268" r:id="rId14"/>
    <p:sldId id="266" r:id="rId15"/>
    <p:sldId id="267" r:id="rId16"/>
    <p:sldId id="280" r:id="rId17"/>
    <p:sldId id="269" r:id="rId18"/>
    <p:sldId id="270" r:id="rId19"/>
    <p:sldId id="271" r:id="rId20"/>
    <p:sldId id="272" r:id="rId21"/>
    <p:sldId id="274" r:id="rId22"/>
    <p:sldId id="273" r:id="rId23"/>
    <p:sldId id="275" r:id="rId24"/>
    <p:sldId id="276" r:id="rId25"/>
    <p:sldId id="277" r:id="rId26"/>
    <p:sldId id="281" r:id="rId27"/>
    <p:sldId id="282" r:id="rId28"/>
    <p:sldId id="283" r:id="rId29"/>
    <p:sldId id="284" r:id="rId30"/>
    <p:sldId id="285" r:id="rId31"/>
    <p:sldId id="286" r:id="rId32"/>
    <p:sldId id="291" r:id="rId33"/>
    <p:sldId id="287" r:id="rId34"/>
    <p:sldId id="288" r:id="rId35"/>
    <p:sldId id="289" r:id="rId36"/>
    <p:sldId id="290" r:id="rId37"/>
    <p:sldId id="292" r:id="rId38"/>
    <p:sldId id="294" r:id="rId39"/>
    <p:sldId id="295" r:id="rId40"/>
    <p:sldId id="296" r:id="rId41"/>
    <p:sldId id="297" r:id="rId42"/>
    <p:sldId id="298" r:id="rId43"/>
    <p:sldId id="299" r:id="rId44"/>
    <p:sldId id="300" r:id="rId45"/>
    <p:sldId id="306" r:id="rId46"/>
    <p:sldId id="310" r:id="rId47"/>
    <p:sldId id="301" r:id="rId48"/>
    <p:sldId id="303" r:id="rId49"/>
    <p:sldId id="304" r:id="rId50"/>
    <p:sldId id="307" r:id="rId51"/>
    <p:sldId id="335" r:id="rId52"/>
    <p:sldId id="308" r:id="rId53"/>
    <p:sldId id="309" r:id="rId54"/>
    <p:sldId id="305" r:id="rId55"/>
    <p:sldId id="311" r:id="rId56"/>
    <p:sldId id="312" r:id="rId57"/>
    <p:sldId id="315" r:id="rId58"/>
    <p:sldId id="314" r:id="rId59"/>
    <p:sldId id="316" r:id="rId60"/>
    <p:sldId id="317" r:id="rId61"/>
    <p:sldId id="318" r:id="rId62"/>
    <p:sldId id="323" r:id="rId63"/>
    <p:sldId id="326" r:id="rId64"/>
    <p:sldId id="327" r:id="rId65"/>
    <p:sldId id="328" r:id="rId66"/>
    <p:sldId id="330" r:id="rId67"/>
    <p:sldId id="331" r:id="rId68"/>
    <p:sldId id="334" r:id="rId69"/>
    <p:sldId id="336" r:id="rId70"/>
    <p:sldId id="337" r:id="rId71"/>
    <p:sldId id="338" r:id="rId72"/>
    <p:sldId id="339" r:id="rId73"/>
    <p:sldId id="340" r:id="rId74"/>
    <p:sldId id="341" r:id="rId75"/>
    <p:sldId id="342" r:id="rId76"/>
    <p:sldId id="343" r:id="rId77"/>
    <p:sldId id="345" r:id="rId78"/>
    <p:sldId id="346" r:id="rId79"/>
    <p:sldId id="347" r:id="rId80"/>
    <p:sldId id="1520" r:id="rId81"/>
    <p:sldId id="350" r:id="rId82"/>
    <p:sldId id="351" r:id="rId83"/>
    <p:sldId id="352" r:id="rId84"/>
    <p:sldId id="353" r:id="rId85"/>
    <p:sldId id="354" r:id="rId86"/>
    <p:sldId id="355" r:id="rId87"/>
    <p:sldId id="356" r:id="rId88"/>
    <p:sldId id="357" r:id="rId89"/>
    <p:sldId id="360" r:id="rId90"/>
    <p:sldId id="358" r:id="rId91"/>
    <p:sldId id="1521" r:id="rId92"/>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FFF0A7D1-B58A-48F5-A9DE-B4AADBB92007}">
          <p14:sldIdLst>
            <p14:sldId id="256"/>
          </p14:sldIdLst>
        </p14:section>
        <p14:section name="Index" id="{E8D10321-5D91-42A9-878B-0722B4523839}">
          <p14:sldIdLst>
            <p14:sldId id="257"/>
          </p14:sldIdLst>
        </p14:section>
        <p14:section name="Prerequisites" id="{3AB4F6A1-D4F5-4A1B-A49C-F7255E0566BD}">
          <p14:sldIdLst>
            <p14:sldId id="332"/>
          </p14:sldIdLst>
        </p14:section>
        <p14:section name="Lab#1" id="{187D9C57-719B-4329-B6A8-A7822476F598}">
          <p14:sldIdLst>
            <p14:sldId id="279"/>
            <p14:sldId id="258"/>
            <p14:sldId id="259"/>
            <p14:sldId id="260"/>
            <p14:sldId id="261"/>
            <p14:sldId id="262"/>
            <p14:sldId id="263"/>
            <p14:sldId id="264"/>
            <p14:sldId id="265"/>
            <p14:sldId id="268"/>
            <p14:sldId id="266"/>
            <p14:sldId id="267"/>
          </p14:sldIdLst>
        </p14:section>
        <p14:section name="Lab#2" id="{3168D97E-FA07-4E01-9F79-96C0D9B711E2}">
          <p14:sldIdLst>
            <p14:sldId id="280"/>
            <p14:sldId id="269"/>
            <p14:sldId id="270"/>
            <p14:sldId id="271"/>
            <p14:sldId id="272"/>
            <p14:sldId id="274"/>
            <p14:sldId id="273"/>
            <p14:sldId id="275"/>
            <p14:sldId id="276"/>
            <p14:sldId id="277"/>
            <p14:sldId id="281"/>
            <p14:sldId id="282"/>
            <p14:sldId id="283"/>
            <p14:sldId id="284"/>
          </p14:sldIdLst>
        </p14:section>
        <p14:section name="Lab#3" id="{438EB5AD-B974-4349-BE32-61EA9DB33309}">
          <p14:sldIdLst>
            <p14:sldId id="285"/>
            <p14:sldId id="286"/>
            <p14:sldId id="291"/>
            <p14:sldId id="287"/>
            <p14:sldId id="288"/>
            <p14:sldId id="289"/>
            <p14:sldId id="290"/>
            <p14:sldId id="292"/>
            <p14:sldId id="294"/>
            <p14:sldId id="295"/>
            <p14:sldId id="296"/>
            <p14:sldId id="297"/>
            <p14:sldId id="298"/>
          </p14:sldIdLst>
        </p14:section>
        <p14:section name="Lab#4" id="{CF74F04E-E792-45A2-93B8-4A75729F7693}">
          <p14:sldIdLst>
            <p14:sldId id="299"/>
            <p14:sldId id="300"/>
            <p14:sldId id="306"/>
            <p14:sldId id="310"/>
            <p14:sldId id="301"/>
            <p14:sldId id="303"/>
            <p14:sldId id="304"/>
            <p14:sldId id="307"/>
            <p14:sldId id="335"/>
            <p14:sldId id="308"/>
            <p14:sldId id="309"/>
            <p14:sldId id="305"/>
            <p14:sldId id="311"/>
            <p14:sldId id="312"/>
            <p14:sldId id="315"/>
            <p14:sldId id="314"/>
          </p14:sldIdLst>
        </p14:section>
        <p14:section name="Lab#5" id="{00D5275B-A094-4BAD-9F7D-66D71AC092B6}">
          <p14:sldIdLst>
            <p14:sldId id="316"/>
            <p14:sldId id="317"/>
            <p14:sldId id="318"/>
            <p14:sldId id="323"/>
            <p14:sldId id="326"/>
            <p14:sldId id="327"/>
            <p14:sldId id="328"/>
            <p14:sldId id="330"/>
            <p14:sldId id="331"/>
            <p14:sldId id="334"/>
          </p14:sldIdLst>
        </p14:section>
        <p14:section name="Lab#6" id="{EE47176D-0822-4073-9158-8091756BF003}">
          <p14:sldIdLst>
            <p14:sldId id="336"/>
            <p14:sldId id="337"/>
            <p14:sldId id="338"/>
            <p14:sldId id="339"/>
            <p14:sldId id="340"/>
            <p14:sldId id="341"/>
            <p14:sldId id="342"/>
            <p14:sldId id="343"/>
            <p14:sldId id="345"/>
            <p14:sldId id="346"/>
            <p14:sldId id="347"/>
            <p14:sldId id="1520"/>
          </p14:sldIdLst>
        </p14:section>
        <p14:section name="Lab#7" id="{32F5C3A0-3FF7-4342-AC11-9A8EACFB8342}">
          <p14:sldIdLst>
            <p14:sldId id="350"/>
            <p14:sldId id="351"/>
            <p14:sldId id="352"/>
            <p14:sldId id="353"/>
            <p14:sldId id="354"/>
            <p14:sldId id="355"/>
            <p14:sldId id="356"/>
            <p14:sldId id="357"/>
            <p14:sldId id="360"/>
            <p14:sldId id="358"/>
            <p14:sldId id="152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松岡 貴志" initials="松岡" lastIdx="1" clrIdx="0">
    <p:extLst>
      <p:ext uri="{19B8F6BF-5375-455C-9EA6-DF929625EA0E}">
        <p15:presenceInfo xmlns:p15="http://schemas.microsoft.com/office/powerpoint/2012/main" userId="松岡 貴志"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A9D18E"/>
    <a:srgbClr val="E2F0D9"/>
    <a:srgbClr val="006DD6"/>
    <a:srgbClr val="FF66FF"/>
    <a:srgbClr val="FF99FF"/>
    <a:srgbClr val="B2D300"/>
    <a:srgbClr val="5B9BD5"/>
    <a:srgbClr val="B4C7E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847" autoAdjust="0"/>
    <p:restoredTop sz="94660"/>
  </p:normalViewPr>
  <p:slideViewPr>
    <p:cSldViewPr snapToGrid="0">
      <p:cViewPr varScale="1">
        <p:scale>
          <a:sx n="114" d="100"/>
          <a:sy n="114" d="100"/>
        </p:scale>
        <p:origin x="1590" y="96"/>
      </p:cViewPr>
      <p:guideLst/>
    </p:cSldViewPr>
  </p:slideViewPr>
  <p:notesTextViewPr>
    <p:cViewPr>
      <p:scale>
        <a:sx n="1" d="1"/>
        <a:sy n="1" d="1"/>
      </p:scale>
      <p:origin x="0" y="0"/>
    </p:cViewPr>
  </p:notesTextViewPr>
  <p:sorterViewPr>
    <p:cViewPr varScale="1">
      <p:scale>
        <a:sx n="1" d="1"/>
        <a:sy n="1" d="1"/>
      </p:scale>
      <p:origin x="0" y="-2540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4AA9E8-750C-4D75-8181-4338583E8234}" type="datetimeFigureOut">
              <a:rPr kumimoji="1" lang="ja-JP" altLang="en-US" smtClean="0"/>
              <a:t>2019/5/13</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A45BB2-D40A-46B1-B9B1-CEFF556DF926}" type="slidenum">
              <a:rPr kumimoji="1" lang="ja-JP" altLang="en-US" smtClean="0"/>
              <a:t>‹#›</a:t>
            </a:fld>
            <a:endParaRPr kumimoji="1" lang="ja-JP" altLang="en-US"/>
          </a:p>
        </p:txBody>
      </p:sp>
    </p:spTree>
    <p:extLst>
      <p:ext uri="{BB962C8B-B14F-4D97-AF65-F5344CB8AC3E}">
        <p14:creationId xmlns:p14="http://schemas.microsoft.com/office/powerpoint/2010/main" val="134026180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C0E85C9-8217-4B91-8942-06EEB90C2296}"/>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3614EB3D-F312-420A-8A6D-77BA6C456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0FCBB7BD-70A3-4AD6-AB68-D82A3F676089}"/>
              </a:ext>
            </a:extLst>
          </p:cNvPr>
          <p:cNvSpPr>
            <a:spLocks noGrp="1"/>
          </p:cNvSpPr>
          <p:nvPr>
            <p:ph type="dt" sz="half" idx="10"/>
          </p:nvPr>
        </p:nvSpPr>
        <p:spPr/>
        <p:txBody>
          <a:bodyPr/>
          <a:lstStyle/>
          <a:p>
            <a:fld id="{72846700-1659-4C69-BFE0-A9579281C686}"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B6BCD930-F228-4ED0-8710-43F00E06BE9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F38AED-BDEC-4BE7-B302-71D58E6B0A1D}"/>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95121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50B2595-EB2B-4561-AFCD-5281F8ADA481}"/>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FCBA793A-2B4A-4FB6-AC1A-7E7D56968B5D}"/>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310D8595-682D-4483-93AF-D467A8EA4176}"/>
              </a:ext>
            </a:extLst>
          </p:cNvPr>
          <p:cNvSpPr>
            <a:spLocks noGrp="1"/>
          </p:cNvSpPr>
          <p:nvPr>
            <p:ph type="dt" sz="half" idx="10"/>
          </p:nvPr>
        </p:nvSpPr>
        <p:spPr/>
        <p:txBody>
          <a:bodyPr/>
          <a:lstStyle/>
          <a:p>
            <a:fld id="{9DEE5EEF-DF9B-4F85-B150-F19847A4A1CD}"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D0552133-3A41-40B6-BD33-11EF4D784C0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5296DD9-4EAC-49AD-913F-34C2A239D75D}"/>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21650111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4D995521-7A23-44E6-B58E-DFC7493264D5}"/>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82B6F4C1-EC89-4B19-975A-47316479291E}"/>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D26DDE6-3FC7-44A8-93E1-A670F8815391}"/>
              </a:ext>
            </a:extLst>
          </p:cNvPr>
          <p:cNvSpPr>
            <a:spLocks noGrp="1"/>
          </p:cNvSpPr>
          <p:nvPr>
            <p:ph type="dt" sz="half" idx="10"/>
          </p:nvPr>
        </p:nvSpPr>
        <p:spPr/>
        <p:txBody>
          <a:bodyPr/>
          <a:lstStyle/>
          <a:p>
            <a:fld id="{4365C756-C5C6-4A5E-960F-F44A763DA6AE}"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009566D9-90ED-4EEA-8B3E-CF7BB5BEDF70}"/>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FCF251A9-6A97-48D0-939D-9B4AFCAB575A}"/>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176777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956971F-7BF4-43BC-B577-A605D5E4DA18}"/>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85C8829-E597-4BE8-9EAF-F11C998AC220}"/>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9DCB68FE-2926-49F3-92DF-560A558B62EE}"/>
              </a:ext>
            </a:extLst>
          </p:cNvPr>
          <p:cNvSpPr>
            <a:spLocks noGrp="1"/>
          </p:cNvSpPr>
          <p:nvPr>
            <p:ph type="dt" sz="half" idx="10"/>
          </p:nvPr>
        </p:nvSpPr>
        <p:spPr/>
        <p:txBody>
          <a:bodyPr/>
          <a:lstStyle/>
          <a:p>
            <a:fld id="{3DAFBBE9-756F-497F-B572-7EB20D643BE4}"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8D5532B3-9CE1-41EC-9F34-D8E99E695F7E}"/>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43B3A2E2-6A91-4B1C-AB95-6D1E43843C0F}"/>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26061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33ADFB0-38D2-47FB-BFB5-94AAA33732F8}"/>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5327D13-1F2B-472F-B9A9-DF9EB9661B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53FB23E1-542B-44A6-8302-3476555AF59E}"/>
              </a:ext>
            </a:extLst>
          </p:cNvPr>
          <p:cNvSpPr>
            <a:spLocks noGrp="1"/>
          </p:cNvSpPr>
          <p:nvPr>
            <p:ph type="dt" sz="half" idx="10"/>
          </p:nvPr>
        </p:nvSpPr>
        <p:spPr/>
        <p:txBody>
          <a:bodyPr/>
          <a:lstStyle/>
          <a:p>
            <a:fld id="{B3BA6905-F1BC-4C3B-9982-56A03D633122}"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D507E15E-A8E7-4C30-AA26-05BE47524CF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8AD8033D-FD3A-48CD-A51C-1C008FC7AA2D}"/>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2488920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6920B1C-6300-4888-A537-6D0AB6A4560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BEA204C8-ABB5-449D-87AC-9580B11E315E}"/>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2586EB23-3D3F-439F-8BCF-887A45CDE943}"/>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6353510-4189-491A-BCC6-5AED1ED386F0}"/>
              </a:ext>
            </a:extLst>
          </p:cNvPr>
          <p:cNvSpPr>
            <a:spLocks noGrp="1"/>
          </p:cNvSpPr>
          <p:nvPr>
            <p:ph type="dt" sz="half" idx="10"/>
          </p:nvPr>
        </p:nvSpPr>
        <p:spPr/>
        <p:txBody>
          <a:bodyPr/>
          <a:lstStyle/>
          <a:p>
            <a:fld id="{575D2853-4175-4DB2-813B-965048E733B5}" type="datetime1">
              <a:rPr kumimoji="1" lang="ja-JP" altLang="en-US" smtClean="0"/>
              <a:t>2019/5/13</a:t>
            </a:fld>
            <a:endParaRPr kumimoji="1" lang="ja-JP" altLang="en-US"/>
          </a:p>
        </p:txBody>
      </p:sp>
      <p:sp>
        <p:nvSpPr>
          <p:cNvPr id="6" name="フッター プレースホルダー 5">
            <a:extLst>
              <a:ext uri="{FF2B5EF4-FFF2-40B4-BE49-F238E27FC236}">
                <a16:creationId xmlns:a16="http://schemas.microsoft.com/office/drawing/2014/main" id="{22A0D373-4A0D-46A2-A480-E2F998F51F8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F6A4149-8E05-43CC-94F6-20DF22BF2863}"/>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3861640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10E3D16-7112-4696-B8AB-E89181746CB8}"/>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87E89294-F194-4795-98C6-320BDEC5C19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B2932DBD-39C9-49D0-897A-EB3894BBB132}"/>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6BE5B691-822B-4C5D-875E-B7B2A5E98F6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4B25D013-B86E-4574-B99E-3C678B3A2239}"/>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E26700C7-1D39-4062-AE06-6C0A04A9DAB1}"/>
              </a:ext>
            </a:extLst>
          </p:cNvPr>
          <p:cNvSpPr>
            <a:spLocks noGrp="1"/>
          </p:cNvSpPr>
          <p:nvPr>
            <p:ph type="dt" sz="half" idx="10"/>
          </p:nvPr>
        </p:nvSpPr>
        <p:spPr/>
        <p:txBody>
          <a:bodyPr/>
          <a:lstStyle/>
          <a:p>
            <a:fld id="{933D8CA5-0500-445A-8A3A-47356E1DDDA6}" type="datetime1">
              <a:rPr kumimoji="1" lang="ja-JP" altLang="en-US" smtClean="0"/>
              <a:t>2019/5/13</a:t>
            </a:fld>
            <a:endParaRPr kumimoji="1" lang="ja-JP" altLang="en-US"/>
          </a:p>
        </p:txBody>
      </p:sp>
      <p:sp>
        <p:nvSpPr>
          <p:cNvPr id="8" name="フッター プレースホルダー 7">
            <a:extLst>
              <a:ext uri="{FF2B5EF4-FFF2-40B4-BE49-F238E27FC236}">
                <a16:creationId xmlns:a16="http://schemas.microsoft.com/office/drawing/2014/main" id="{85323F79-9145-4129-AC18-C7AC9201FA7A}"/>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8C728EED-34B0-4CD7-BE7A-CFA7987FE6BC}"/>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2176776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BA5E560-429C-4E03-B870-F22E0984538F}"/>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62A4337C-9C0B-4344-BAED-18CCBB196F16}"/>
              </a:ext>
            </a:extLst>
          </p:cNvPr>
          <p:cNvSpPr>
            <a:spLocks noGrp="1"/>
          </p:cNvSpPr>
          <p:nvPr>
            <p:ph type="dt" sz="half" idx="10"/>
          </p:nvPr>
        </p:nvSpPr>
        <p:spPr/>
        <p:txBody>
          <a:bodyPr/>
          <a:lstStyle/>
          <a:p>
            <a:fld id="{B2175BAC-DBB7-4995-88C1-DFEBB8E3695E}" type="datetime1">
              <a:rPr kumimoji="1" lang="ja-JP" altLang="en-US" smtClean="0"/>
              <a:t>2019/5/13</a:t>
            </a:fld>
            <a:endParaRPr kumimoji="1" lang="ja-JP" altLang="en-US"/>
          </a:p>
        </p:txBody>
      </p:sp>
      <p:sp>
        <p:nvSpPr>
          <p:cNvPr id="4" name="フッター プレースホルダー 3">
            <a:extLst>
              <a:ext uri="{FF2B5EF4-FFF2-40B4-BE49-F238E27FC236}">
                <a16:creationId xmlns:a16="http://schemas.microsoft.com/office/drawing/2014/main" id="{464E597B-B4FB-4486-8DFD-D6D1DC7EFF34}"/>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0CA19B08-B417-4AF7-8F24-C1932EDF2571}"/>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742794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70BE94B5-D194-4C6D-A230-53B43E1C30E8}"/>
              </a:ext>
            </a:extLst>
          </p:cNvPr>
          <p:cNvSpPr>
            <a:spLocks noGrp="1"/>
          </p:cNvSpPr>
          <p:nvPr>
            <p:ph type="dt" sz="half" idx="10"/>
          </p:nvPr>
        </p:nvSpPr>
        <p:spPr/>
        <p:txBody>
          <a:bodyPr/>
          <a:lstStyle/>
          <a:p>
            <a:fld id="{F459E312-D8F9-4DE5-8D23-FEA9DFF8FF50}" type="datetime1">
              <a:rPr kumimoji="1" lang="ja-JP" altLang="en-US" smtClean="0"/>
              <a:t>2019/5/13</a:t>
            </a:fld>
            <a:endParaRPr kumimoji="1" lang="ja-JP" altLang="en-US"/>
          </a:p>
        </p:txBody>
      </p:sp>
      <p:sp>
        <p:nvSpPr>
          <p:cNvPr id="3" name="フッター プレースホルダー 2">
            <a:extLst>
              <a:ext uri="{FF2B5EF4-FFF2-40B4-BE49-F238E27FC236}">
                <a16:creationId xmlns:a16="http://schemas.microsoft.com/office/drawing/2014/main" id="{C571EB00-973F-4626-B7EF-78D2273E343A}"/>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BCA555FA-45C3-48B2-B10D-E3063BB24D31}"/>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34202052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74B3606-283C-42C2-B9FD-2B58AB1C8A35}"/>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FC628699-CF3E-4A68-9398-FD6A019E9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78893034-7FBB-44BD-A2D1-65D1F0D92E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F3173E-EB1A-4DBC-AFE9-41A727953952}"/>
              </a:ext>
            </a:extLst>
          </p:cNvPr>
          <p:cNvSpPr>
            <a:spLocks noGrp="1"/>
          </p:cNvSpPr>
          <p:nvPr>
            <p:ph type="dt" sz="half" idx="10"/>
          </p:nvPr>
        </p:nvSpPr>
        <p:spPr/>
        <p:txBody>
          <a:bodyPr/>
          <a:lstStyle/>
          <a:p>
            <a:fld id="{91F2F8E7-6C3B-4E2F-B573-282F56C2F9A1}" type="datetime1">
              <a:rPr kumimoji="1" lang="ja-JP" altLang="en-US" smtClean="0"/>
              <a:t>2019/5/13</a:t>
            </a:fld>
            <a:endParaRPr kumimoji="1" lang="ja-JP" altLang="en-US"/>
          </a:p>
        </p:txBody>
      </p:sp>
      <p:sp>
        <p:nvSpPr>
          <p:cNvPr id="6" name="フッター プレースホルダー 5">
            <a:extLst>
              <a:ext uri="{FF2B5EF4-FFF2-40B4-BE49-F238E27FC236}">
                <a16:creationId xmlns:a16="http://schemas.microsoft.com/office/drawing/2014/main" id="{2126DD45-8B41-418D-AB57-90A2FA04A524}"/>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EE569EA-FF8A-4EFF-B620-180B19CD47F9}"/>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2348189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77ABF82-BAF3-4813-8072-E08AB8C7973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C818B93-6CF5-4808-B593-757E8C2575B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2B0FBAA-55C1-4081-B169-104C78D5F0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7F69976-EF78-4C81-BA20-57EC55ECD4A2}"/>
              </a:ext>
            </a:extLst>
          </p:cNvPr>
          <p:cNvSpPr>
            <a:spLocks noGrp="1"/>
          </p:cNvSpPr>
          <p:nvPr>
            <p:ph type="dt" sz="half" idx="10"/>
          </p:nvPr>
        </p:nvSpPr>
        <p:spPr/>
        <p:txBody>
          <a:bodyPr/>
          <a:lstStyle/>
          <a:p>
            <a:fld id="{B0DD6E54-75C3-4AD2-A2FA-3041CD76CDD8}" type="datetime1">
              <a:rPr kumimoji="1" lang="ja-JP" altLang="en-US" smtClean="0"/>
              <a:t>2019/5/13</a:t>
            </a:fld>
            <a:endParaRPr kumimoji="1" lang="ja-JP" altLang="en-US"/>
          </a:p>
        </p:txBody>
      </p:sp>
      <p:sp>
        <p:nvSpPr>
          <p:cNvPr id="6" name="フッター プレースホルダー 5">
            <a:extLst>
              <a:ext uri="{FF2B5EF4-FFF2-40B4-BE49-F238E27FC236}">
                <a16:creationId xmlns:a16="http://schemas.microsoft.com/office/drawing/2014/main" id="{4F7CC30E-5B54-4182-BE04-F339D71EF5C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5162CDC-8BE7-45AD-B0C3-DBFEC6778CEA}"/>
              </a:ext>
            </a:extLst>
          </p:cNvPr>
          <p:cNvSpPr>
            <a:spLocks noGrp="1"/>
          </p:cNvSpPr>
          <p:nvPr>
            <p:ph type="sldNum" sz="quarter" idx="12"/>
          </p:nvPr>
        </p:nvSpPr>
        <p:spPr/>
        <p:txBody>
          <a:body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4550871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25903CB9-B0BC-483F-A494-9B3C441758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A11AFA14-6486-4779-8E5B-2109C9F455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D5E554C-20F4-4106-A4CC-E949CCA2FD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BFB5C8-71EA-4FFA-996F-6E2122BA51C5}" type="datetime1">
              <a:rPr kumimoji="1" lang="ja-JP" altLang="en-US" smtClean="0"/>
              <a:t>2019/5/13</a:t>
            </a:fld>
            <a:endParaRPr kumimoji="1" lang="ja-JP" altLang="en-US"/>
          </a:p>
        </p:txBody>
      </p:sp>
      <p:sp>
        <p:nvSpPr>
          <p:cNvPr id="5" name="フッター プレースホルダー 4">
            <a:extLst>
              <a:ext uri="{FF2B5EF4-FFF2-40B4-BE49-F238E27FC236}">
                <a16:creationId xmlns:a16="http://schemas.microsoft.com/office/drawing/2014/main" id="{F70C5A1B-037D-485E-A984-31D7A3CEEF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6DEE55DD-43D5-4214-B449-3E54E63D1A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A29C7-8A9E-4D2D-BDFB-5A77C3E24864}" type="slidenum">
              <a:rPr kumimoji="1" lang="ja-JP" altLang="en-US" smtClean="0"/>
              <a:t>‹#›</a:t>
            </a:fld>
            <a:endParaRPr kumimoji="1" lang="ja-JP" altLang="en-US"/>
          </a:p>
        </p:txBody>
      </p:sp>
    </p:spTree>
    <p:extLst>
      <p:ext uri="{BB962C8B-B14F-4D97-AF65-F5344CB8AC3E}">
        <p14:creationId xmlns:p14="http://schemas.microsoft.com/office/powerpoint/2010/main" val="4267719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hyperlink" Target="https://docs.microsoft.com/ja-jp/azure-sphere/app-development/app-manifest" TargetMode="Externa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ja-jp/azure-sphere/hardware/mt3620-user-guide#user-buttons" TargetMode="Externa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docs.microsoft.com/ja-jp/azure-sphere/hardware/mt3620-user-guide#user-leds"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linuxjm.osdn.jp/html/LDP_man-pages/man2/nanosleep.2.html"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www.musl-libc.org/" TargetMode="External"/><Relationship Id="rId7" Type="http://schemas.openxmlformats.org/officeDocument/2006/relationships/hyperlink" Target="https://curl.haxx.se/libcurl/" TargetMode="External"/><Relationship Id="rId2" Type="http://schemas.openxmlformats.org/officeDocument/2006/relationships/hyperlink" Target="https://en.wikipedia.org/wiki/C_POSIX_library" TargetMode="External"/><Relationship Id="rId1" Type="http://schemas.openxmlformats.org/officeDocument/2006/relationships/slideLayout" Target="../slideLayouts/slideLayout6.xml"/><Relationship Id="rId6" Type="http://schemas.openxmlformats.org/officeDocument/2006/relationships/hyperlink" Target="https://docs.microsoft.com/en-us/azure/iot-hub/iot-c-sdk-ref/" TargetMode="External"/><Relationship Id="rId5" Type="http://schemas.openxmlformats.org/officeDocument/2006/relationships/hyperlink" Target="https://docs.microsoft.com/en-us/azure-sphere/reference/applibs-reference/api-overview" TargetMode="External"/><Relationship Id="rId4" Type="http://schemas.openxmlformats.org/officeDocument/2006/relationships/hyperlink" Target="https://www.gnu.org/software/gcc/gcc-3.0/libgcc.html" TargetMode="External"/></Relationships>
</file>

<file path=ppt/slides/_rels/slide3.xml.rels><?xml version="1.0" encoding="UTF-8" standalone="yes"?>
<Relationships xmlns="http://schemas.openxmlformats.org/package/2006/relationships"><Relationship Id="rId8" Type="http://schemas.openxmlformats.org/officeDocument/2006/relationships/hyperlink" Target="https://docs.microsoft.com/en-us/azure-sphere/quickstarts/qs-blink-application#prepare-your-device-for-development-and-debugging" TargetMode="External"/><Relationship Id="rId3" Type="http://schemas.openxmlformats.org/officeDocument/2006/relationships/hyperlink" Target="https://git-scm.com/downloads" TargetMode="External"/><Relationship Id="rId7" Type="http://schemas.openxmlformats.org/officeDocument/2006/relationships/hyperlink" Target="https://docs.microsoft.com/en-us/azure-sphere/install/claim-device" TargetMode="External"/><Relationship Id="rId2" Type="http://schemas.openxmlformats.org/officeDocument/2006/relationships/hyperlink" Target="https://aka.ms/AzureSphereSDKDownload" TargetMode="External"/><Relationship Id="rId1" Type="http://schemas.openxmlformats.org/officeDocument/2006/relationships/slideLayout" Target="../slideLayouts/slideLayout6.xml"/><Relationship Id="rId6" Type="http://schemas.openxmlformats.org/officeDocument/2006/relationships/hyperlink" Target="https://docs.microsoft.com/en-us/azure-sphere/install/azure-directory-account" TargetMode="External"/><Relationship Id="rId5" Type="http://schemas.openxmlformats.org/officeDocument/2006/relationships/hyperlink" Target="https://docs.microsoft.com/en-us/azure-sphere/install/install-os" TargetMode="External"/><Relationship Id="rId4" Type="http://schemas.openxmlformats.org/officeDocument/2006/relationships/hyperlink" Target="https://www.seeedstudio.com/Azure-Sphere-MT3620-Development-Kit-JP-Version-p-3135.html"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qiita.com/matsujirushi/items/dc246c200f11e2c1d485" TargetMode="Externa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https://qiita.com/matsujirushi/items/2b8af03058b6a84cced2" TargetMode="External"/><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hyperlink" Target="https://docs.microsoft.com/ja-jp/azure/iot-hub/iot-hub-create-through-portal"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s://1drv.ms/b/s!Ah8aAA-oOjWMlfRYtdW6uwACBvMDZg" TargetMode="External"/><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Azure/iothub-explorer#iothub-explorer" TargetMode="External"/><Relationship Id="rId2" Type="http://schemas.openxmlformats.org/officeDocument/2006/relationships/hyperlink" Target="https://aka.ms/aziotdevexp" TargetMode="External"/><Relationship Id="rId1" Type="http://schemas.openxmlformats.org/officeDocument/2006/relationships/slideLayout" Target="../slideLayouts/slideLayout6.xml"/><Relationship Id="rId5" Type="http://schemas.openxmlformats.org/officeDocument/2006/relationships/hyperlink" Target="https://marketplace.visualstudio.com/items?itemName=vsciot-vscode.azure-iot-toolkit" TargetMode="External"/><Relationship Id="rId4" Type="http://schemas.openxmlformats.org/officeDocument/2006/relationships/hyperlink" Target="https://github.com/Azure/azure-iot-cli-extension#microsoft-azure-iot-extension-for-azure-cli"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s://github.com/kgabis/parson" TargetMode="External"/><Relationship Id="rId2" Type="http://schemas.openxmlformats.org/officeDocument/2006/relationships/hyperlink" Target="https://docs.microsoft.com/en-us/azure/iot-hub/iot-c-sdk-ref/" TargetMode="Externa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apps.azureiotcentral.com/" TargetMode="External"/><Relationship Id="rId2" Type="http://schemas.openxmlformats.org/officeDocument/2006/relationships/image" Target="../media/image38.png"/><Relationship Id="rId1" Type="http://schemas.openxmlformats.org/officeDocument/2006/relationships/slideLayout" Target="../slideLayouts/slideLayout6.xml"/><Relationship Id="rId4" Type="http://schemas.openxmlformats.org/officeDocument/2006/relationships/hyperlink" Target="https://docs.microsoft.com/ja-jp/azure/iot-central/quick-deploy-iot-central"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hyperlink" Target="https://docs.microsoft.com/ja-jp/azure/iot-central/quick-deploy-iot-central" TargetMode="Externa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hyperlink" Target="https://docs.microsoft.com/ja-jp/azure/iot-central/tutorial-define-device-type#add-a-device-template" TargetMode="External"/><Relationship Id="rId4" Type="http://schemas.openxmlformats.org/officeDocument/2006/relationships/image" Target="../media/image43.png"/></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 Id="rId5" Type="http://schemas.openxmlformats.org/officeDocument/2006/relationships/hyperlink" Target="https://docs.microsoft.com/ja-jp/azure/iot-central/tutorial-define-device-type#add-a-device-template" TargetMode="External"/><Relationship Id="rId4" Type="http://schemas.openxmlformats.org/officeDocument/2006/relationships/image" Target="../media/image46.png"/></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ja-jp/azure/iot-central/tutorial-add-device#add-a-real-device" TargetMode="External"/><Relationship Id="rId2" Type="http://schemas.openxmlformats.org/officeDocument/2006/relationships/image" Target="../media/image47.png"/><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Azure/dps-keygen/blob/master/bin/windows/dps_cstr.zip" TargetMode="Externa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218A961-5C38-4723-8AE9-B9FFED68E5A9}"/>
              </a:ext>
            </a:extLst>
          </p:cNvPr>
          <p:cNvSpPr>
            <a:spLocks noGrp="1"/>
          </p:cNvSpPr>
          <p:nvPr>
            <p:ph type="ctrTitle"/>
          </p:nvPr>
        </p:nvSpPr>
        <p:spPr/>
        <p:txBody>
          <a:bodyPr>
            <a:normAutofit/>
          </a:bodyPr>
          <a:lstStyle/>
          <a:p>
            <a:pPr>
              <a:lnSpc>
                <a:spcPct val="150000"/>
              </a:lnSpc>
            </a:pPr>
            <a:r>
              <a:rPr kumimoji="1" lang="en-US" altLang="ja-JP" sz="4400"/>
              <a:t>Azure Sphere</a:t>
            </a:r>
            <a:br>
              <a:rPr kumimoji="1" lang="en-US" altLang="ja-JP" sz="4400"/>
            </a:br>
            <a:r>
              <a:rPr kumimoji="1" lang="en-US" altLang="ja-JP" sz="4400"/>
              <a:t>Self </a:t>
            </a:r>
            <a:r>
              <a:rPr lang="en-US" altLang="ja-JP" sz="4400"/>
              <a:t>Hands-on</a:t>
            </a:r>
            <a:endParaRPr kumimoji="1" lang="ja-JP" altLang="en-US" sz="4400"/>
          </a:p>
        </p:txBody>
      </p:sp>
      <p:sp>
        <p:nvSpPr>
          <p:cNvPr id="3" name="字幕 2">
            <a:extLst>
              <a:ext uri="{FF2B5EF4-FFF2-40B4-BE49-F238E27FC236}">
                <a16:creationId xmlns:a16="http://schemas.microsoft.com/office/drawing/2014/main" id="{A0C9DFD7-1C99-4E52-9482-D9E30CC5C7CC}"/>
              </a:ext>
            </a:extLst>
          </p:cNvPr>
          <p:cNvSpPr>
            <a:spLocks noGrp="1"/>
          </p:cNvSpPr>
          <p:nvPr>
            <p:ph type="subTitle" idx="1"/>
          </p:nvPr>
        </p:nvSpPr>
        <p:spPr>
          <a:xfrm>
            <a:off x="1524000" y="4649273"/>
            <a:ext cx="9144000" cy="982014"/>
          </a:xfrm>
        </p:spPr>
        <p:txBody>
          <a:bodyPr>
            <a:normAutofit/>
          </a:bodyPr>
          <a:lstStyle/>
          <a:p>
            <a:r>
              <a:rPr kumimoji="1" lang="en-US" altLang="ja-JP"/>
              <a:t>2019/5/13</a:t>
            </a:r>
          </a:p>
          <a:p>
            <a:r>
              <a:rPr lang="en-US" altLang="ja-JP"/>
              <a:t>Takashi Matsuoka</a:t>
            </a:r>
            <a:endParaRPr kumimoji="1" lang="ja-JP" altLang="en-US"/>
          </a:p>
        </p:txBody>
      </p:sp>
      <p:sp>
        <p:nvSpPr>
          <p:cNvPr id="6" name="スライド番号プレースホルダー 5">
            <a:extLst>
              <a:ext uri="{FF2B5EF4-FFF2-40B4-BE49-F238E27FC236}">
                <a16:creationId xmlns:a16="http://schemas.microsoft.com/office/drawing/2014/main" id="{B5D038BF-3404-4039-9778-0D1E8152E4EA}"/>
              </a:ext>
            </a:extLst>
          </p:cNvPr>
          <p:cNvSpPr>
            <a:spLocks noGrp="1"/>
          </p:cNvSpPr>
          <p:nvPr>
            <p:ph type="sldNum" sz="quarter" idx="12"/>
          </p:nvPr>
        </p:nvSpPr>
        <p:spPr/>
        <p:txBody>
          <a:bodyPr/>
          <a:lstStyle/>
          <a:p>
            <a:fld id="{C19A29C7-8A9E-4D2D-BDFB-5A77C3E24864}" type="slidenum">
              <a:rPr kumimoji="1" lang="ja-JP" altLang="en-US" smtClean="0"/>
              <a:t>1</a:t>
            </a:fld>
            <a:endParaRPr kumimoji="1" lang="ja-JP" altLang="en-US"/>
          </a:p>
        </p:txBody>
      </p:sp>
    </p:spTree>
    <p:extLst>
      <p:ext uri="{BB962C8B-B14F-4D97-AF65-F5344CB8AC3E}">
        <p14:creationId xmlns:p14="http://schemas.microsoft.com/office/powerpoint/2010/main" val="11428280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908E9-9B89-4413-A140-43114EE88B71}"/>
              </a:ext>
            </a:extLst>
          </p:cNvPr>
          <p:cNvSpPr>
            <a:spLocks noGrp="1"/>
          </p:cNvSpPr>
          <p:nvPr>
            <p:ph type="title"/>
          </p:nvPr>
        </p:nvSpPr>
        <p:spPr/>
        <p:txBody>
          <a:bodyPr>
            <a:noAutofit/>
          </a:bodyPr>
          <a:lstStyle/>
          <a:p>
            <a:r>
              <a:rPr lang="en-US" altLang="ja-JP"/>
              <a:t>Lab#1.3 Blink Sample</a:t>
            </a:r>
            <a:r>
              <a:rPr lang="ja-JP" altLang="en-US"/>
              <a:t>をデバイスへ</a:t>
            </a:r>
            <a:br>
              <a:rPr lang="en-US" altLang="ja-JP"/>
            </a:br>
            <a:r>
              <a:rPr lang="en-US" altLang="ja-JP"/>
              <a:t>                                 </a:t>
            </a:r>
            <a:r>
              <a:rPr lang="ja-JP" altLang="en-US"/>
              <a:t>デプロイ、実行、停止</a:t>
            </a:r>
            <a:endParaRPr kumimoji="1" lang="ja-JP" altLang="en-US"/>
          </a:p>
        </p:txBody>
      </p:sp>
      <p:sp>
        <p:nvSpPr>
          <p:cNvPr id="3" name="スライド番号プレースホルダー 2">
            <a:extLst>
              <a:ext uri="{FF2B5EF4-FFF2-40B4-BE49-F238E27FC236}">
                <a16:creationId xmlns:a16="http://schemas.microsoft.com/office/drawing/2014/main" id="{CE83DC54-4363-43B5-BBFC-820C46955A1B}"/>
              </a:ext>
            </a:extLst>
          </p:cNvPr>
          <p:cNvSpPr>
            <a:spLocks noGrp="1"/>
          </p:cNvSpPr>
          <p:nvPr>
            <p:ph type="sldNum" sz="quarter" idx="12"/>
          </p:nvPr>
        </p:nvSpPr>
        <p:spPr/>
        <p:txBody>
          <a:bodyPr/>
          <a:lstStyle/>
          <a:p>
            <a:fld id="{C19A29C7-8A9E-4D2D-BDFB-5A77C3E24864}" type="slidenum">
              <a:rPr kumimoji="1" lang="ja-JP" altLang="en-US" smtClean="0"/>
              <a:t>10</a:t>
            </a:fld>
            <a:endParaRPr kumimoji="1" lang="ja-JP" altLang="en-US"/>
          </a:p>
        </p:txBody>
      </p:sp>
      <p:sp>
        <p:nvSpPr>
          <p:cNvPr id="4" name="テキスト ボックス 3">
            <a:extLst>
              <a:ext uri="{FF2B5EF4-FFF2-40B4-BE49-F238E27FC236}">
                <a16:creationId xmlns:a16="http://schemas.microsoft.com/office/drawing/2014/main" id="{9471AE5D-825C-4BCB-86A9-DB5713C4634C}"/>
              </a:ext>
            </a:extLst>
          </p:cNvPr>
          <p:cNvSpPr txBox="1"/>
          <p:nvPr/>
        </p:nvSpPr>
        <p:spPr>
          <a:xfrm>
            <a:off x="838200" y="1996698"/>
            <a:ext cx="2959465" cy="369332"/>
          </a:xfrm>
          <a:prstGeom prst="rect">
            <a:avLst/>
          </a:prstGeom>
          <a:noFill/>
        </p:spPr>
        <p:txBody>
          <a:bodyPr wrap="none" rtlCol="0">
            <a:spAutoFit/>
          </a:bodyPr>
          <a:lstStyle/>
          <a:p>
            <a:r>
              <a:rPr lang="ja-JP" altLang="en-US"/>
              <a:t>デバッグ</a:t>
            </a:r>
            <a:r>
              <a:rPr kumimoji="1" lang="ja-JP" altLang="en-US"/>
              <a:t> </a:t>
            </a:r>
            <a:r>
              <a:rPr kumimoji="1" lang="en-US" altLang="ja-JP"/>
              <a:t>&gt; </a:t>
            </a:r>
            <a:r>
              <a:rPr kumimoji="1" lang="ja-JP" altLang="en-US"/>
              <a:t>デバッグの開始</a:t>
            </a:r>
          </a:p>
        </p:txBody>
      </p:sp>
      <p:pic>
        <p:nvPicPr>
          <p:cNvPr id="5" name="図 4">
            <a:extLst>
              <a:ext uri="{FF2B5EF4-FFF2-40B4-BE49-F238E27FC236}">
                <a16:creationId xmlns:a16="http://schemas.microsoft.com/office/drawing/2014/main" id="{E7BE4858-B06B-4DAE-8777-B3D918487F69}"/>
              </a:ext>
            </a:extLst>
          </p:cNvPr>
          <p:cNvPicPr>
            <a:picLocks noChangeAspect="1"/>
          </p:cNvPicPr>
          <p:nvPr/>
        </p:nvPicPr>
        <p:blipFill>
          <a:blip r:embed="rId2"/>
          <a:stretch>
            <a:fillRect/>
          </a:stretch>
        </p:blipFill>
        <p:spPr>
          <a:xfrm>
            <a:off x="1432290" y="2526645"/>
            <a:ext cx="4019550" cy="3848100"/>
          </a:xfrm>
          <a:prstGeom prst="rect">
            <a:avLst/>
          </a:prstGeom>
        </p:spPr>
      </p:pic>
      <p:cxnSp>
        <p:nvCxnSpPr>
          <p:cNvPr id="6" name="直線コネクタ 5">
            <a:extLst>
              <a:ext uri="{FF2B5EF4-FFF2-40B4-BE49-F238E27FC236}">
                <a16:creationId xmlns:a16="http://schemas.microsoft.com/office/drawing/2014/main" id="{BEBA2B8C-924B-47EC-A446-CD521A71644F}"/>
              </a:ext>
            </a:extLst>
          </p:cNvPr>
          <p:cNvCxnSpPr>
            <a:cxnSpLocks/>
          </p:cNvCxnSpPr>
          <p:nvPr/>
        </p:nvCxnSpPr>
        <p:spPr>
          <a:xfrm>
            <a:off x="4696494" y="3077513"/>
            <a:ext cx="58202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93EEFA3A-A653-4469-832C-D6F2093DF50E}"/>
              </a:ext>
            </a:extLst>
          </p:cNvPr>
          <p:cNvSpPr/>
          <p:nvPr/>
        </p:nvSpPr>
        <p:spPr>
          <a:xfrm>
            <a:off x="4365122" y="277672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8" name="直線コネクタ 7">
            <a:extLst>
              <a:ext uri="{FF2B5EF4-FFF2-40B4-BE49-F238E27FC236}">
                <a16:creationId xmlns:a16="http://schemas.microsoft.com/office/drawing/2014/main" id="{BE1405F4-E043-436E-A8F9-C1A6CD432F0F}"/>
              </a:ext>
            </a:extLst>
          </p:cNvPr>
          <p:cNvCxnSpPr>
            <a:cxnSpLocks/>
          </p:cNvCxnSpPr>
          <p:nvPr/>
        </p:nvCxnSpPr>
        <p:spPr>
          <a:xfrm>
            <a:off x="2550194" y="3737913"/>
            <a:ext cx="86610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9C3D064D-B49D-453B-94FF-4CA39FF6D26E}"/>
              </a:ext>
            </a:extLst>
          </p:cNvPr>
          <p:cNvSpPr/>
          <p:nvPr/>
        </p:nvSpPr>
        <p:spPr>
          <a:xfrm>
            <a:off x="3416300" y="341087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
        <p:nvSpPr>
          <p:cNvPr id="17" name="テキスト ボックス 16">
            <a:extLst>
              <a:ext uri="{FF2B5EF4-FFF2-40B4-BE49-F238E27FC236}">
                <a16:creationId xmlns:a16="http://schemas.microsoft.com/office/drawing/2014/main" id="{074BF24C-435D-4572-AA38-FB3003D32498}"/>
              </a:ext>
            </a:extLst>
          </p:cNvPr>
          <p:cNvSpPr txBox="1"/>
          <p:nvPr/>
        </p:nvSpPr>
        <p:spPr>
          <a:xfrm>
            <a:off x="6096000" y="1996698"/>
            <a:ext cx="2959465" cy="369332"/>
          </a:xfrm>
          <a:prstGeom prst="rect">
            <a:avLst/>
          </a:prstGeom>
          <a:noFill/>
        </p:spPr>
        <p:txBody>
          <a:bodyPr wrap="none" rtlCol="0">
            <a:spAutoFit/>
          </a:bodyPr>
          <a:lstStyle/>
          <a:p>
            <a:r>
              <a:rPr lang="ja-JP" altLang="en-US"/>
              <a:t>デバッグ</a:t>
            </a:r>
            <a:r>
              <a:rPr kumimoji="1" lang="ja-JP" altLang="en-US"/>
              <a:t> </a:t>
            </a:r>
            <a:r>
              <a:rPr kumimoji="1" lang="en-US" altLang="ja-JP"/>
              <a:t>&gt; </a:t>
            </a:r>
            <a:r>
              <a:rPr kumimoji="1" lang="ja-JP" altLang="en-US"/>
              <a:t>デバッグの</a:t>
            </a:r>
            <a:r>
              <a:rPr lang="ja-JP" altLang="en-US"/>
              <a:t>停止</a:t>
            </a:r>
            <a:endParaRPr kumimoji="1" lang="ja-JP" altLang="en-US"/>
          </a:p>
        </p:txBody>
      </p:sp>
      <p:pic>
        <p:nvPicPr>
          <p:cNvPr id="18" name="図 17">
            <a:extLst>
              <a:ext uri="{FF2B5EF4-FFF2-40B4-BE49-F238E27FC236}">
                <a16:creationId xmlns:a16="http://schemas.microsoft.com/office/drawing/2014/main" id="{FADE1547-0C78-45F5-9029-4B8387E22215}"/>
              </a:ext>
            </a:extLst>
          </p:cNvPr>
          <p:cNvPicPr>
            <a:picLocks noChangeAspect="1"/>
          </p:cNvPicPr>
          <p:nvPr/>
        </p:nvPicPr>
        <p:blipFill>
          <a:blip r:embed="rId3"/>
          <a:stretch>
            <a:fillRect/>
          </a:stretch>
        </p:blipFill>
        <p:spPr>
          <a:xfrm>
            <a:off x="6636022" y="2526645"/>
            <a:ext cx="4038600" cy="4305300"/>
          </a:xfrm>
          <a:prstGeom prst="rect">
            <a:avLst/>
          </a:prstGeom>
        </p:spPr>
      </p:pic>
      <p:cxnSp>
        <p:nvCxnSpPr>
          <p:cNvPr id="19" name="直線コネクタ 18">
            <a:extLst>
              <a:ext uri="{FF2B5EF4-FFF2-40B4-BE49-F238E27FC236}">
                <a16:creationId xmlns:a16="http://schemas.microsoft.com/office/drawing/2014/main" id="{68FB4A5A-ABAE-4CFA-BF34-F286AAAED106}"/>
              </a:ext>
            </a:extLst>
          </p:cNvPr>
          <p:cNvCxnSpPr>
            <a:cxnSpLocks/>
          </p:cNvCxnSpPr>
          <p:nvPr/>
        </p:nvCxnSpPr>
        <p:spPr>
          <a:xfrm>
            <a:off x="9928894" y="3090213"/>
            <a:ext cx="58202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A400C58-F822-4278-9A67-606186F3E548}"/>
              </a:ext>
            </a:extLst>
          </p:cNvPr>
          <p:cNvSpPr/>
          <p:nvPr/>
        </p:nvSpPr>
        <p:spPr>
          <a:xfrm>
            <a:off x="9597522" y="278942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21" name="直線コネクタ 20">
            <a:extLst>
              <a:ext uri="{FF2B5EF4-FFF2-40B4-BE49-F238E27FC236}">
                <a16:creationId xmlns:a16="http://schemas.microsoft.com/office/drawing/2014/main" id="{F8B898C3-35D2-4217-8F7F-E2C347E91EA9}"/>
              </a:ext>
            </a:extLst>
          </p:cNvPr>
          <p:cNvCxnSpPr>
            <a:cxnSpLocks/>
          </p:cNvCxnSpPr>
          <p:nvPr/>
        </p:nvCxnSpPr>
        <p:spPr>
          <a:xfrm>
            <a:off x="7719094" y="4178873"/>
            <a:ext cx="86610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1F7C0A47-9297-48DF-89FA-B45DBB937E19}"/>
              </a:ext>
            </a:extLst>
          </p:cNvPr>
          <p:cNvSpPr/>
          <p:nvPr/>
        </p:nvSpPr>
        <p:spPr>
          <a:xfrm>
            <a:off x="8585200" y="38518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38052078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908E9-9B89-4413-A140-43114EE88B71}"/>
              </a:ext>
            </a:extLst>
          </p:cNvPr>
          <p:cNvSpPr>
            <a:spLocks noGrp="1"/>
          </p:cNvSpPr>
          <p:nvPr>
            <p:ph type="title"/>
          </p:nvPr>
        </p:nvSpPr>
        <p:spPr/>
        <p:txBody>
          <a:bodyPr>
            <a:noAutofit/>
          </a:bodyPr>
          <a:lstStyle/>
          <a:p>
            <a:r>
              <a:rPr lang="en-US" altLang="ja-JP"/>
              <a:t>Lab#1.3 Blink Sample</a:t>
            </a:r>
            <a:r>
              <a:rPr lang="ja-JP" altLang="en-US"/>
              <a:t>をデバイスへ</a:t>
            </a:r>
            <a:br>
              <a:rPr lang="en-US" altLang="ja-JP"/>
            </a:br>
            <a:r>
              <a:rPr lang="en-US" altLang="ja-JP"/>
              <a:t>                                 </a:t>
            </a:r>
            <a:r>
              <a:rPr lang="ja-JP" altLang="en-US"/>
              <a:t>デプロイ、実行、停止</a:t>
            </a:r>
            <a:endParaRPr kumimoji="1" lang="ja-JP" altLang="en-US"/>
          </a:p>
        </p:txBody>
      </p:sp>
      <p:sp>
        <p:nvSpPr>
          <p:cNvPr id="3" name="スライド番号プレースホルダー 2">
            <a:extLst>
              <a:ext uri="{FF2B5EF4-FFF2-40B4-BE49-F238E27FC236}">
                <a16:creationId xmlns:a16="http://schemas.microsoft.com/office/drawing/2014/main" id="{CE83DC54-4363-43B5-BBFC-820C46955A1B}"/>
              </a:ext>
            </a:extLst>
          </p:cNvPr>
          <p:cNvSpPr>
            <a:spLocks noGrp="1"/>
          </p:cNvSpPr>
          <p:nvPr>
            <p:ph type="sldNum" sz="quarter" idx="12"/>
          </p:nvPr>
        </p:nvSpPr>
        <p:spPr/>
        <p:txBody>
          <a:bodyPr/>
          <a:lstStyle/>
          <a:p>
            <a:fld id="{C19A29C7-8A9E-4D2D-BDFB-5A77C3E24864}" type="slidenum">
              <a:rPr kumimoji="1" lang="ja-JP" altLang="en-US" smtClean="0"/>
              <a:t>11</a:t>
            </a:fld>
            <a:endParaRPr kumimoji="1" lang="ja-JP" altLang="en-US"/>
          </a:p>
        </p:txBody>
      </p:sp>
      <p:sp>
        <p:nvSpPr>
          <p:cNvPr id="4" name="テキスト ボックス 3">
            <a:extLst>
              <a:ext uri="{FF2B5EF4-FFF2-40B4-BE49-F238E27FC236}">
                <a16:creationId xmlns:a16="http://schemas.microsoft.com/office/drawing/2014/main" id="{9471AE5D-825C-4BCB-86A9-DB5713C4634C}"/>
              </a:ext>
            </a:extLst>
          </p:cNvPr>
          <p:cNvSpPr txBox="1"/>
          <p:nvPr/>
        </p:nvSpPr>
        <p:spPr>
          <a:xfrm>
            <a:off x="612633" y="3039308"/>
            <a:ext cx="3028393" cy="369332"/>
          </a:xfrm>
          <a:prstGeom prst="rect">
            <a:avLst/>
          </a:prstGeom>
          <a:noFill/>
          <a:ln w="38100">
            <a:solidFill>
              <a:schemeClr val="bg1">
                <a:lumMod val="50000"/>
              </a:schemeClr>
            </a:solidFill>
          </a:ln>
        </p:spPr>
        <p:txBody>
          <a:bodyPr wrap="none" rtlCol="0">
            <a:spAutoFit/>
          </a:bodyPr>
          <a:lstStyle/>
          <a:p>
            <a:pPr algn="ctr"/>
            <a:r>
              <a:rPr lang="en-US" altLang="ja-JP"/>
              <a:t>LED1</a:t>
            </a:r>
            <a:r>
              <a:rPr lang="ja-JP" altLang="en-US"/>
              <a:t>が赤色で点滅（高速）</a:t>
            </a:r>
            <a:endParaRPr kumimoji="1" lang="ja-JP" altLang="en-US"/>
          </a:p>
        </p:txBody>
      </p:sp>
      <p:pic>
        <p:nvPicPr>
          <p:cNvPr id="10" name="図 9">
            <a:extLst>
              <a:ext uri="{FF2B5EF4-FFF2-40B4-BE49-F238E27FC236}">
                <a16:creationId xmlns:a16="http://schemas.microsoft.com/office/drawing/2014/main" id="{81592749-E9DE-4685-BA3C-C4FA88C24AF0}"/>
              </a:ext>
            </a:extLst>
          </p:cNvPr>
          <p:cNvPicPr>
            <a:picLocks noChangeAspect="1"/>
          </p:cNvPicPr>
          <p:nvPr/>
        </p:nvPicPr>
        <p:blipFill>
          <a:blip r:embed="rId2"/>
          <a:stretch>
            <a:fillRect/>
          </a:stretch>
        </p:blipFill>
        <p:spPr>
          <a:xfrm>
            <a:off x="5347685" y="1878321"/>
            <a:ext cx="5334873" cy="4614553"/>
          </a:xfrm>
          <a:prstGeom prst="rect">
            <a:avLst/>
          </a:prstGeom>
        </p:spPr>
      </p:pic>
      <p:sp>
        <p:nvSpPr>
          <p:cNvPr id="23" name="テキスト ボックス 22">
            <a:extLst>
              <a:ext uri="{FF2B5EF4-FFF2-40B4-BE49-F238E27FC236}">
                <a16:creationId xmlns:a16="http://schemas.microsoft.com/office/drawing/2014/main" id="{B510E2DB-71B5-4394-BFC1-88E2069267D8}"/>
              </a:ext>
            </a:extLst>
          </p:cNvPr>
          <p:cNvSpPr txBox="1"/>
          <p:nvPr/>
        </p:nvSpPr>
        <p:spPr>
          <a:xfrm>
            <a:off x="6223000" y="2646640"/>
            <a:ext cx="1535598"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A</a:t>
            </a:r>
            <a:r>
              <a:rPr lang="ja-JP" altLang="en-US">
                <a:solidFill>
                  <a:schemeClr val="bg1"/>
                </a:solidFill>
                <a:latin typeface="Consolas" panose="020B0609020204030204" pitchFamily="49" charset="0"/>
              </a:rPr>
              <a:t>ボタン</a:t>
            </a:r>
            <a:endParaRPr lang="en-US" altLang="ja-JP">
              <a:solidFill>
                <a:schemeClr val="bg1"/>
              </a:solidFill>
              <a:latin typeface="Consolas" panose="020B0609020204030204" pitchFamily="49" charset="0"/>
            </a:endParaRPr>
          </a:p>
        </p:txBody>
      </p:sp>
      <p:cxnSp>
        <p:nvCxnSpPr>
          <p:cNvPr id="24" name="直線コネクタ 23">
            <a:extLst>
              <a:ext uri="{FF2B5EF4-FFF2-40B4-BE49-F238E27FC236}">
                <a16:creationId xmlns:a16="http://schemas.microsoft.com/office/drawing/2014/main" id="{48DE08EC-6C56-49EE-8CAC-C61BAF03BF9B}"/>
              </a:ext>
            </a:extLst>
          </p:cNvPr>
          <p:cNvCxnSpPr>
            <a:cxnSpLocks/>
            <a:endCxn id="23" idx="2"/>
          </p:cNvCxnSpPr>
          <p:nvPr/>
        </p:nvCxnSpPr>
        <p:spPr>
          <a:xfrm flipH="1" flipV="1">
            <a:off x="6990799" y="3015972"/>
            <a:ext cx="222804" cy="99723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22C25EF-132B-4CD8-B664-CF52A3EE92DE}"/>
              </a:ext>
            </a:extLst>
          </p:cNvPr>
          <p:cNvSpPr txBox="1"/>
          <p:nvPr/>
        </p:nvSpPr>
        <p:spPr>
          <a:xfrm>
            <a:off x="5448300" y="3155572"/>
            <a:ext cx="997504"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LED1</a:t>
            </a:r>
          </a:p>
        </p:txBody>
      </p:sp>
      <p:cxnSp>
        <p:nvCxnSpPr>
          <p:cNvPr id="26" name="直線コネクタ 25">
            <a:extLst>
              <a:ext uri="{FF2B5EF4-FFF2-40B4-BE49-F238E27FC236}">
                <a16:creationId xmlns:a16="http://schemas.microsoft.com/office/drawing/2014/main" id="{742FD6BF-2A7B-4B9B-A288-5F1BECF1F595}"/>
              </a:ext>
            </a:extLst>
          </p:cNvPr>
          <p:cNvCxnSpPr>
            <a:cxnSpLocks/>
            <a:endCxn id="25" idx="2"/>
          </p:cNvCxnSpPr>
          <p:nvPr/>
        </p:nvCxnSpPr>
        <p:spPr>
          <a:xfrm flipH="1" flipV="1">
            <a:off x="5947052" y="3524904"/>
            <a:ext cx="447023" cy="1034396"/>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8" name="テキスト ボックス 27">
            <a:extLst>
              <a:ext uri="{FF2B5EF4-FFF2-40B4-BE49-F238E27FC236}">
                <a16:creationId xmlns:a16="http://schemas.microsoft.com/office/drawing/2014/main" id="{1D50EE59-36E7-4C22-BCA0-18F323FFEF52}"/>
              </a:ext>
            </a:extLst>
          </p:cNvPr>
          <p:cNvSpPr txBox="1"/>
          <p:nvPr/>
        </p:nvSpPr>
        <p:spPr>
          <a:xfrm>
            <a:off x="612636" y="4136163"/>
            <a:ext cx="3028393" cy="369332"/>
          </a:xfrm>
          <a:prstGeom prst="rect">
            <a:avLst/>
          </a:prstGeom>
          <a:noFill/>
          <a:ln w="38100">
            <a:solidFill>
              <a:schemeClr val="bg1">
                <a:lumMod val="50000"/>
              </a:schemeClr>
            </a:solidFill>
          </a:ln>
        </p:spPr>
        <p:txBody>
          <a:bodyPr wrap="none" rtlCol="0">
            <a:spAutoFit/>
          </a:bodyPr>
          <a:lstStyle/>
          <a:p>
            <a:pPr algn="ctr"/>
            <a:r>
              <a:rPr lang="en-US" altLang="ja-JP"/>
              <a:t>LED1</a:t>
            </a:r>
            <a:r>
              <a:rPr lang="ja-JP" altLang="en-US"/>
              <a:t>が赤色で点滅（中速）</a:t>
            </a:r>
            <a:endParaRPr kumimoji="1" lang="ja-JP" altLang="en-US"/>
          </a:p>
        </p:txBody>
      </p:sp>
      <p:sp>
        <p:nvSpPr>
          <p:cNvPr id="29" name="テキスト ボックス 28">
            <a:extLst>
              <a:ext uri="{FF2B5EF4-FFF2-40B4-BE49-F238E27FC236}">
                <a16:creationId xmlns:a16="http://schemas.microsoft.com/office/drawing/2014/main" id="{CC3CE4DC-49CD-4290-9F0D-D33893B31332}"/>
              </a:ext>
            </a:extLst>
          </p:cNvPr>
          <p:cNvSpPr txBox="1"/>
          <p:nvPr/>
        </p:nvSpPr>
        <p:spPr>
          <a:xfrm>
            <a:off x="612636" y="5089147"/>
            <a:ext cx="3028393" cy="369332"/>
          </a:xfrm>
          <a:prstGeom prst="rect">
            <a:avLst/>
          </a:prstGeom>
          <a:noFill/>
          <a:ln w="38100">
            <a:solidFill>
              <a:schemeClr val="bg1">
                <a:lumMod val="50000"/>
              </a:schemeClr>
            </a:solidFill>
          </a:ln>
        </p:spPr>
        <p:txBody>
          <a:bodyPr wrap="none" rtlCol="0">
            <a:spAutoFit/>
          </a:bodyPr>
          <a:lstStyle/>
          <a:p>
            <a:pPr algn="ctr"/>
            <a:r>
              <a:rPr lang="en-US" altLang="ja-JP"/>
              <a:t>LED1</a:t>
            </a:r>
            <a:r>
              <a:rPr lang="ja-JP" altLang="en-US"/>
              <a:t>が赤色で点滅（低速）</a:t>
            </a:r>
            <a:endParaRPr kumimoji="1" lang="ja-JP" altLang="en-US"/>
          </a:p>
        </p:txBody>
      </p:sp>
      <p:cxnSp>
        <p:nvCxnSpPr>
          <p:cNvPr id="30" name="直線コネクタ 29">
            <a:extLst>
              <a:ext uri="{FF2B5EF4-FFF2-40B4-BE49-F238E27FC236}">
                <a16:creationId xmlns:a16="http://schemas.microsoft.com/office/drawing/2014/main" id="{33D998F9-BBFE-4B2A-B288-4199F4A6E391}"/>
              </a:ext>
            </a:extLst>
          </p:cNvPr>
          <p:cNvCxnSpPr>
            <a:cxnSpLocks/>
            <a:stCxn id="4" idx="2"/>
            <a:endCxn id="28" idx="0"/>
          </p:cNvCxnSpPr>
          <p:nvPr/>
        </p:nvCxnSpPr>
        <p:spPr>
          <a:xfrm>
            <a:off x="2126830" y="3408640"/>
            <a:ext cx="3" cy="727523"/>
          </a:xfrm>
          <a:prstGeom prst="line">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線コネクタ 32">
            <a:extLst>
              <a:ext uri="{FF2B5EF4-FFF2-40B4-BE49-F238E27FC236}">
                <a16:creationId xmlns:a16="http://schemas.microsoft.com/office/drawing/2014/main" id="{4744A49D-9355-4648-9D7B-A05EAC0CE808}"/>
              </a:ext>
            </a:extLst>
          </p:cNvPr>
          <p:cNvCxnSpPr>
            <a:cxnSpLocks/>
            <a:stCxn id="28" idx="2"/>
            <a:endCxn id="29" idx="0"/>
          </p:cNvCxnSpPr>
          <p:nvPr/>
        </p:nvCxnSpPr>
        <p:spPr>
          <a:xfrm>
            <a:off x="2126833" y="4505495"/>
            <a:ext cx="0" cy="583652"/>
          </a:xfrm>
          <a:prstGeom prst="line">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F4F2F236-4E71-4FDD-A33B-F5CDFE8B2887}"/>
              </a:ext>
            </a:extLst>
          </p:cNvPr>
          <p:cNvCxnSpPr>
            <a:cxnSpLocks/>
            <a:endCxn id="4" idx="0"/>
          </p:cNvCxnSpPr>
          <p:nvPr/>
        </p:nvCxnSpPr>
        <p:spPr>
          <a:xfrm>
            <a:off x="2126830" y="2452687"/>
            <a:ext cx="0" cy="586621"/>
          </a:xfrm>
          <a:prstGeom prst="line">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線コネクタ 39">
            <a:extLst>
              <a:ext uri="{FF2B5EF4-FFF2-40B4-BE49-F238E27FC236}">
                <a16:creationId xmlns:a16="http://schemas.microsoft.com/office/drawing/2014/main" id="{65F23B95-0EE3-42AC-9446-EC43BB4F50D9}"/>
              </a:ext>
            </a:extLst>
          </p:cNvPr>
          <p:cNvCxnSpPr>
            <a:cxnSpLocks/>
          </p:cNvCxnSpPr>
          <p:nvPr/>
        </p:nvCxnSpPr>
        <p:spPr>
          <a:xfrm flipH="1">
            <a:off x="2126831" y="2452688"/>
            <a:ext cx="2521762" cy="0"/>
          </a:xfrm>
          <a:prstGeom prst="line">
            <a:avLst/>
          </a:prstGeom>
          <a:ln w="38100">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5" name="直線コネクタ 44">
            <a:extLst>
              <a:ext uri="{FF2B5EF4-FFF2-40B4-BE49-F238E27FC236}">
                <a16:creationId xmlns:a16="http://schemas.microsoft.com/office/drawing/2014/main" id="{07838242-1758-4B74-BB1D-BA300525F309}"/>
              </a:ext>
            </a:extLst>
          </p:cNvPr>
          <p:cNvCxnSpPr>
            <a:cxnSpLocks/>
          </p:cNvCxnSpPr>
          <p:nvPr/>
        </p:nvCxnSpPr>
        <p:spPr>
          <a:xfrm>
            <a:off x="4627012" y="2452687"/>
            <a:ext cx="21581" cy="3652598"/>
          </a:xfrm>
          <a:prstGeom prst="line">
            <a:avLst/>
          </a:prstGeom>
          <a:ln w="38100">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2EC139E-5014-493A-B002-6C3C6196024F}"/>
              </a:ext>
            </a:extLst>
          </p:cNvPr>
          <p:cNvCxnSpPr>
            <a:cxnSpLocks/>
            <a:stCxn id="29" idx="2"/>
          </p:cNvCxnSpPr>
          <p:nvPr/>
        </p:nvCxnSpPr>
        <p:spPr>
          <a:xfrm flipH="1">
            <a:off x="2126829" y="5458479"/>
            <a:ext cx="4" cy="646806"/>
          </a:xfrm>
          <a:prstGeom prst="line">
            <a:avLst/>
          </a:prstGeom>
          <a:ln w="38100">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cxnSp>
        <p:nvCxnSpPr>
          <p:cNvPr id="52" name="直線コネクタ 51">
            <a:extLst>
              <a:ext uri="{FF2B5EF4-FFF2-40B4-BE49-F238E27FC236}">
                <a16:creationId xmlns:a16="http://schemas.microsoft.com/office/drawing/2014/main" id="{7E6DF9DC-CC7A-4933-BBD9-7ABEB5CAF35B}"/>
              </a:ext>
            </a:extLst>
          </p:cNvPr>
          <p:cNvCxnSpPr>
            <a:cxnSpLocks/>
          </p:cNvCxnSpPr>
          <p:nvPr/>
        </p:nvCxnSpPr>
        <p:spPr>
          <a:xfrm>
            <a:off x="2148395" y="6105285"/>
            <a:ext cx="2500198" cy="0"/>
          </a:xfrm>
          <a:prstGeom prst="line">
            <a:avLst/>
          </a:prstGeom>
          <a:ln w="38100">
            <a:solidFill>
              <a:schemeClr val="bg1">
                <a:lumMod val="50000"/>
              </a:schemeClr>
            </a:solidFill>
            <a:tailEnd type="none" w="lg" len="lg"/>
          </a:ln>
        </p:spPr>
        <p:style>
          <a:lnRef idx="1">
            <a:schemeClr val="accent1"/>
          </a:lnRef>
          <a:fillRef idx="0">
            <a:schemeClr val="accent1"/>
          </a:fillRef>
          <a:effectRef idx="0">
            <a:schemeClr val="accent1"/>
          </a:effectRef>
          <a:fontRef idx="minor">
            <a:schemeClr val="tx1"/>
          </a:fontRef>
        </p:style>
      </p:cxnSp>
      <p:sp>
        <p:nvSpPr>
          <p:cNvPr id="57" name="テキスト ボックス 56">
            <a:extLst>
              <a:ext uri="{FF2B5EF4-FFF2-40B4-BE49-F238E27FC236}">
                <a16:creationId xmlns:a16="http://schemas.microsoft.com/office/drawing/2014/main" id="{B3BD2101-C935-494A-8584-DA775F7505F2}"/>
              </a:ext>
            </a:extLst>
          </p:cNvPr>
          <p:cNvSpPr txBox="1"/>
          <p:nvPr/>
        </p:nvSpPr>
        <p:spPr>
          <a:xfrm>
            <a:off x="2144394" y="3431566"/>
            <a:ext cx="1960793" cy="338554"/>
          </a:xfrm>
          <a:prstGeom prst="rect">
            <a:avLst/>
          </a:prstGeom>
          <a:noFill/>
        </p:spPr>
        <p:txBody>
          <a:bodyPr wrap="none" rtlCol="0">
            <a:spAutoFit/>
          </a:bodyPr>
          <a:lstStyle/>
          <a:p>
            <a:r>
              <a:rPr kumimoji="1" lang="en-US" altLang="ja-JP" sz="1600"/>
              <a:t>A</a:t>
            </a:r>
            <a:r>
              <a:rPr kumimoji="1" lang="ja-JP" altLang="en-US" sz="1600"/>
              <a:t>ボタンをクリック</a:t>
            </a:r>
          </a:p>
        </p:txBody>
      </p:sp>
      <p:sp>
        <p:nvSpPr>
          <p:cNvPr id="65" name="テキスト ボックス 64">
            <a:extLst>
              <a:ext uri="{FF2B5EF4-FFF2-40B4-BE49-F238E27FC236}">
                <a16:creationId xmlns:a16="http://schemas.microsoft.com/office/drawing/2014/main" id="{A1C10F41-A695-4626-B88D-437FF9B85C1C}"/>
              </a:ext>
            </a:extLst>
          </p:cNvPr>
          <p:cNvSpPr txBox="1"/>
          <p:nvPr/>
        </p:nvSpPr>
        <p:spPr>
          <a:xfrm>
            <a:off x="2144394" y="4522729"/>
            <a:ext cx="1960793" cy="338554"/>
          </a:xfrm>
          <a:prstGeom prst="rect">
            <a:avLst/>
          </a:prstGeom>
          <a:noFill/>
        </p:spPr>
        <p:txBody>
          <a:bodyPr wrap="none" rtlCol="0">
            <a:spAutoFit/>
          </a:bodyPr>
          <a:lstStyle/>
          <a:p>
            <a:r>
              <a:rPr kumimoji="1" lang="en-US" altLang="ja-JP" sz="1600"/>
              <a:t>A</a:t>
            </a:r>
            <a:r>
              <a:rPr kumimoji="1" lang="ja-JP" altLang="en-US" sz="1600"/>
              <a:t>ボタンをクリック</a:t>
            </a:r>
          </a:p>
        </p:txBody>
      </p:sp>
      <p:sp>
        <p:nvSpPr>
          <p:cNvPr id="66" name="テキスト ボックス 65">
            <a:extLst>
              <a:ext uri="{FF2B5EF4-FFF2-40B4-BE49-F238E27FC236}">
                <a16:creationId xmlns:a16="http://schemas.microsoft.com/office/drawing/2014/main" id="{0ACB4A02-8CD9-4622-8EA1-E37CD439DB42}"/>
              </a:ext>
            </a:extLst>
          </p:cNvPr>
          <p:cNvSpPr txBox="1"/>
          <p:nvPr/>
        </p:nvSpPr>
        <p:spPr>
          <a:xfrm>
            <a:off x="2144394" y="5488750"/>
            <a:ext cx="1960793" cy="338554"/>
          </a:xfrm>
          <a:prstGeom prst="rect">
            <a:avLst/>
          </a:prstGeom>
          <a:noFill/>
        </p:spPr>
        <p:txBody>
          <a:bodyPr wrap="none" rtlCol="0">
            <a:spAutoFit/>
          </a:bodyPr>
          <a:lstStyle/>
          <a:p>
            <a:r>
              <a:rPr kumimoji="1" lang="en-US" altLang="ja-JP" sz="1600"/>
              <a:t>A</a:t>
            </a:r>
            <a:r>
              <a:rPr kumimoji="1" lang="ja-JP" altLang="en-US" sz="1600"/>
              <a:t>ボタンをクリック</a:t>
            </a:r>
          </a:p>
        </p:txBody>
      </p:sp>
      <p:cxnSp>
        <p:nvCxnSpPr>
          <p:cNvPr id="69" name="直線コネクタ 68">
            <a:extLst>
              <a:ext uri="{FF2B5EF4-FFF2-40B4-BE49-F238E27FC236}">
                <a16:creationId xmlns:a16="http://schemas.microsoft.com/office/drawing/2014/main" id="{A45F6829-7DB5-46CE-8A33-5E909F3614E6}"/>
              </a:ext>
            </a:extLst>
          </p:cNvPr>
          <p:cNvCxnSpPr>
            <a:cxnSpLocks/>
          </p:cNvCxnSpPr>
          <p:nvPr/>
        </p:nvCxnSpPr>
        <p:spPr>
          <a:xfrm>
            <a:off x="1504530" y="2070100"/>
            <a:ext cx="0" cy="969208"/>
          </a:xfrm>
          <a:prstGeom prst="line">
            <a:avLst/>
          </a:prstGeom>
          <a:ln w="38100">
            <a:solidFill>
              <a:schemeClr val="bg1">
                <a:lumMod val="50000"/>
              </a:schemeClr>
            </a:solidFill>
            <a:headEnd type="oval"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491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C995488-F423-4136-ACC7-42E0E9F37CF2}"/>
              </a:ext>
            </a:extLst>
          </p:cNvPr>
          <p:cNvSpPr>
            <a:spLocks noGrp="1"/>
          </p:cNvSpPr>
          <p:nvPr>
            <p:ph type="title"/>
          </p:nvPr>
        </p:nvSpPr>
        <p:spPr/>
        <p:txBody>
          <a:bodyPr/>
          <a:lstStyle/>
          <a:p>
            <a:r>
              <a:rPr lang="en-US" altLang="ja-JP"/>
              <a:t>Lab#1.4 </a:t>
            </a:r>
            <a:r>
              <a:rPr lang="ja-JP" altLang="en-US"/>
              <a:t>デバイスの</a:t>
            </a:r>
            <a:r>
              <a:rPr lang="en-US" altLang="ja-JP"/>
              <a:t>Blink Sample</a:t>
            </a:r>
            <a:r>
              <a:rPr lang="ja-JP" altLang="en-US"/>
              <a:t>を削除</a:t>
            </a:r>
            <a:endParaRPr kumimoji="1" lang="ja-JP" altLang="en-US"/>
          </a:p>
        </p:txBody>
      </p:sp>
      <p:sp>
        <p:nvSpPr>
          <p:cNvPr id="3" name="スライド番号プレースホルダー 2">
            <a:extLst>
              <a:ext uri="{FF2B5EF4-FFF2-40B4-BE49-F238E27FC236}">
                <a16:creationId xmlns:a16="http://schemas.microsoft.com/office/drawing/2014/main" id="{76171064-7C34-42D7-B519-2729E20D4C3C}"/>
              </a:ext>
            </a:extLst>
          </p:cNvPr>
          <p:cNvSpPr>
            <a:spLocks noGrp="1"/>
          </p:cNvSpPr>
          <p:nvPr>
            <p:ph type="sldNum" sz="quarter" idx="12"/>
          </p:nvPr>
        </p:nvSpPr>
        <p:spPr/>
        <p:txBody>
          <a:bodyPr/>
          <a:lstStyle/>
          <a:p>
            <a:fld id="{C19A29C7-8A9E-4D2D-BDFB-5A77C3E24864}" type="slidenum">
              <a:rPr kumimoji="1" lang="ja-JP" altLang="en-US" smtClean="0"/>
              <a:t>12</a:t>
            </a:fld>
            <a:endParaRPr kumimoji="1" lang="ja-JP" altLang="en-US"/>
          </a:p>
        </p:txBody>
      </p:sp>
      <p:pic>
        <p:nvPicPr>
          <p:cNvPr id="4" name="図 3">
            <a:extLst>
              <a:ext uri="{FF2B5EF4-FFF2-40B4-BE49-F238E27FC236}">
                <a16:creationId xmlns:a16="http://schemas.microsoft.com/office/drawing/2014/main" id="{C4B1368E-51F2-4FE1-9A1D-8318CEAF4206}"/>
              </a:ext>
            </a:extLst>
          </p:cNvPr>
          <p:cNvPicPr>
            <a:picLocks noChangeAspect="1"/>
          </p:cNvPicPr>
          <p:nvPr/>
        </p:nvPicPr>
        <p:blipFill>
          <a:blip r:embed="rId2"/>
          <a:stretch>
            <a:fillRect/>
          </a:stretch>
        </p:blipFill>
        <p:spPr>
          <a:xfrm>
            <a:off x="1420812" y="1933527"/>
            <a:ext cx="4675188" cy="4787948"/>
          </a:xfrm>
          <a:prstGeom prst="rect">
            <a:avLst/>
          </a:prstGeom>
        </p:spPr>
      </p:pic>
      <p:sp>
        <p:nvSpPr>
          <p:cNvPr id="5" name="テキスト ボックス 4">
            <a:extLst>
              <a:ext uri="{FF2B5EF4-FFF2-40B4-BE49-F238E27FC236}">
                <a16:creationId xmlns:a16="http://schemas.microsoft.com/office/drawing/2014/main" id="{B630882B-6C65-4427-B928-192CABE5263E}"/>
              </a:ext>
            </a:extLst>
          </p:cNvPr>
          <p:cNvSpPr txBox="1"/>
          <p:nvPr/>
        </p:nvSpPr>
        <p:spPr>
          <a:xfrm>
            <a:off x="838200" y="1450181"/>
            <a:ext cx="7093609" cy="369332"/>
          </a:xfrm>
          <a:prstGeom prst="rect">
            <a:avLst/>
          </a:prstGeom>
          <a:noFill/>
        </p:spPr>
        <p:txBody>
          <a:bodyPr wrap="none" rtlCol="0">
            <a:spAutoFit/>
          </a:bodyPr>
          <a:lstStyle/>
          <a:p>
            <a:r>
              <a:rPr kumimoji="1" lang="ja-JP" altLang="en-US"/>
              <a:t>プロジェクト（右クリック） </a:t>
            </a:r>
            <a:r>
              <a:rPr kumimoji="1" lang="en-US" altLang="ja-JP"/>
              <a:t>&gt; Remove the application from device</a:t>
            </a:r>
            <a:endParaRPr kumimoji="1" lang="ja-JP" altLang="en-US"/>
          </a:p>
        </p:txBody>
      </p:sp>
      <p:cxnSp>
        <p:nvCxnSpPr>
          <p:cNvPr id="6" name="直線コネクタ 5">
            <a:extLst>
              <a:ext uri="{FF2B5EF4-FFF2-40B4-BE49-F238E27FC236}">
                <a16:creationId xmlns:a16="http://schemas.microsoft.com/office/drawing/2014/main" id="{846740EF-06D7-48B8-9FA0-EFCDC6E9D512}"/>
              </a:ext>
            </a:extLst>
          </p:cNvPr>
          <p:cNvCxnSpPr>
            <a:cxnSpLocks/>
          </p:cNvCxnSpPr>
          <p:nvPr/>
        </p:nvCxnSpPr>
        <p:spPr>
          <a:xfrm>
            <a:off x="4300748" y="3026713"/>
            <a:ext cx="143965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153D0847-14DA-4F30-9435-BD7DD80FCCB7}"/>
              </a:ext>
            </a:extLst>
          </p:cNvPr>
          <p:cNvSpPr/>
          <p:nvPr/>
        </p:nvSpPr>
        <p:spPr>
          <a:xfrm>
            <a:off x="5740400" y="272592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9" name="直線コネクタ 8">
            <a:extLst>
              <a:ext uri="{FF2B5EF4-FFF2-40B4-BE49-F238E27FC236}">
                <a16:creationId xmlns:a16="http://schemas.microsoft.com/office/drawing/2014/main" id="{399BABFA-49D3-4000-ABEF-D16CC687843D}"/>
              </a:ext>
            </a:extLst>
          </p:cNvPr>
          <p:cNvCxnSpPr>
            <a:cxnSpLocks/>
          </p:cNvCxnSpPr>
          <p:nvPr/>
        </p:nvCxnSpPr>
        <p:spPr>
          <a:xfrm>
            <a:off x="1778000" y="6395102"/>
            <a:ext cx="173990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0DCA0279-D83C-4B49-8CD0-9F4F6818BD1A}"/>
              </a:ext>
            </a:extLst>
          </p:cNvPr>
          <p:cNvSpPr/>
          <p:nvPr/>
        </p:nvSpPr>
        <p:spPr>
          <a:xfrm>
            <a:off x="1449011" y="615781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93371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13</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Lab#1 Appendix</a:t>
            </a:r>
            <a:endParaRPr kumimoji="1" lang="ja-JP" altLang="en-US" sz="4400"/>
          </a:p>
        </p:txBody>
      </p:sp>
    </p:spTree>
    <p:extLst>
      <p:ext uri="{BB962C8B-B14F-4D97-AF65-F5344CB8AC3E}">
        <p14:creationId xmlns:p14="http://schemas.microsoft.com/office/powerpoint/2010/main" val="3397220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a:extLst>
              <a:ext uri="{FF2B5EF4-FFF2-40B4-BE49-F238E27FC236}">
                <a16:creationId xmlns:a16="http://schemas.microsoft.com/office/drawing/2014/main" id="{5B4B583B-B67E-4792-897A-0D7A225E2889}"/>
              </a:ext>
            </a:extLst>
          </p:cNvPr>
          <p:cNvSpPr/>
          <p:nvPr/>
        </p:nvSpPr>
        <p:spPr>
          <a:xfrm>
            <a:off x="3459481" y="1462882"/>
            <a:ext cx="7340599" cy="512127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Computer</a:t>
            </a:r>
            <a:endParaRPr kumimoji="1" lang="ja-JP" altLang="en-US"/>
          </a:p>
        </p:txBody>
      </p:sp>
      <p:sp>
        <p:nvSpPr>
          <p:cNvPr id="25" name="正方形/長方形 24">
            <a:extLst>
              <a:ext uri="{FF2B5EF4-FFF2-40B4-BE49-F238E27FC236}">
                <a16:creationId xmlns:a16="http://schemas.microsoft.com/office/drawing/2014/main" id="{7297C6ED-FA28-4258-817C-F820926D4C23}"/>
              </a:ext>
            </a:extLst>
          </p:cNvPr>
          <p:cNvSpPr/>
          <p:nvPr/>
        </p:nvSpPr>
        <p:spPr>
          <a:xfrm>
            <a:off x="5974080" y="1966067"/>
            <a:ext cx="2743200" cy="5566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Blank Sample</a:t>
            </a:r>
            <a:endParaRPr kumimoji="1" lang="ja-JP" altLang="en-US">
              <a:solidFill>
                <a:schemeClr val="tx1"/>
              </a:solidFill>
            </a:endParaRPr>
          </a:p>
        </p:txBody>
      </p:sp>
      <p:sp>
        <p:nvSpPr>
          <p:cNvPr id="2" name="タイトル 1">
            <a:extLst>
              <a:ext uri="{FF2B5EF4-FFF2-40B4-BE49-F238E27FC236}">
                <a16:creationId xmlns:a16="http://schemas.microsoft.com/office/drawing/2014/main" id="{2729DC3C-A3A7-470F-A6B6-E7293BE37E04}"/>
              </a:ext>
            </a:extLst>
          </p:cNvPr>
          <p:cNvSpPr>
            <a:spLocks noGrp="1"/>
          </p:cNvSpPr>
          <p:nvPr>
            <p:ph type="title"/>
          </p:nvPr>
        </p:nvSpPr>
        <p:spPr>
          <a:xfrm>
            <a:off x="838200" y="365125"/>
            <a:ext cx="10515600" cy="1325563"/>
          </a:xfrm>
        </p:spPr>
        <p:txBody>
          <a:bodyPr/>
          <a:lstStyle/>
          <a:p>
            <a:r>
              <a:rPr kumimoji="1" lang="en-US" altLang="ja-JP"/>
              <a:t>Azure Sphere Build and Deploy</a:t>
            </a:r>
            <a:endParaRPr kumimoji="1" lang="ja-JP" altLang="en-US"/>
          </a:p>
        </p:txBody>
      </p:sp>
      <p:sp>
        <p:nvSpPr>
          <p:cNvPr id="3" name="スライド番号プレースホルダー 2">
            <a:extLst>
              <a:ext uri="{FF2B5EF4-FFF2-40B4-BE49-F238E27FC236}">
                <a16:creationId xmlns:a16="http://schemas.microsoft.com/office/drawing/2014/main" id="{6AAF20E7-35F9-48F3-9A1E-D973D167FDFF}"/>
              </a:ext>
            </a:extLst>
          </p:cNvPr>
          <p:cNvSpPr>
            <a:spLocks noGrp="1"/>
          </p:cNvSpPr>
          <p:nvPr>
            <p:ph type="sldNum" sz="quarter" idx="12"/>
          </p:nvPr>
        </p:nvSpPr>
        <p:spPr/>
        <p:txBody>
          <a:bodyPr/>
          <a:lstStyle/>
          <a:p>
            <a:fld id="{C19A29C7-8A9E-4D2D-BDFB-5A77C3E24864}" type="slidenum">
              <a:rPr kumimoji="1" lang="ja-JP" altLang="en-US" smtClean="0"/>
              <a:t>14</a:t>
            </a:fld>
            <a:endParaRPr kumimoji="1" lang="ja-JP" altLang="en-US"/>
          </a:p>
        </p:txBody>
      </p:sp>
      <p:sp>
        <p:nvSpPr>
          <p:cNvPr id="5" name="正方形/長方形 4">
            <a:extLst>
              <a:ext uri="{FF2B5EF4-FFF2-40B4-BE49-F238E27FC236}">
                <a16:creationId xmlns:a16="http://schemas.microsoft.com/office/drawing/2014/main" id="{1CA51D93-7D4C-487F-92BC-3C01C66CC549}"/>
              </a:ext>
            </a:extLst>
          </p:cNvPr>
          <p:cNvSpPr/>
          <p:nvPr/>
        </p:nvSpPr>
        <p:spPr>
          <a:xfrm>
            <a:off x="386523" y="3007439"/>
            <a:ext cx="2378835" cy="20321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B80CD083-8ABD-44A3-B5A7-21934514B8EF}"/>
              </a:ext>
            </a:extLst>
          </p:cNvPr>
          <p:cNvCxnSpPr>
            <a:cxnSpLocks/>
            <a:stCxn id="5" idx="3"/>
            <a:endCxn id="4" idx="1"/>
          </p:cNvCxnSpPr>
          <p:nvPr/>
        </p:nvCxnSpPr>
        <p:spPr>
          <a:xfrm>
            <a:off x="2765358" y="4023519"/>
            <a:ext cx="694123"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 name="テキスト ボックス 6">
            <a:extLst>
              <a:ext uri="{FF2B5EF4-FFF2-40B4-BE49-F238E27FC236}">
                <a16:creationId xmlns:a16="http://schemas.microsoft.com/office/drawing/2014/main" id="{70BF60FC-5318-4313-9165-DDBB4166BF0E}"/>
              </a:ext>
            </a:extLst>
          </p:cNvPr>
          <p:cNvSpPr txBox="1"/>
          <p:nvPr/>
        </p:nvSpPr>
        <p:spPr>
          <a:xfrm>
            <a:off x="2805284" y="3701416"/>
            <a:ext cx="614271" cy="369332"/>
          </a:xfrm>
          <a:prstGeom prst="rect">
            <a:avLst/>
          </a:prstGeom>
          <a:noFill/>
        </p:spPr>
        <p:txBody>
          <a:bodyPr wrap="none" rtlCol="0">
            <a:spAutoFit/>
          </a:bodyPr>
          <a:lstStyle/>
          <a:p>
            <a:r>
              <a:rPr kumimoji="1" lang="en-US" altLang="ja-JP"/>
              <a:t>USB</a:t>
            </a:r>
            <a:endParaRPr kumimoji="1" lang="ja-JP" altLang="en-US"/>
          </a:p>
        </p:txBody>
      </p:sp>
      <p:pic>
        <p:nvPicPr>
          <p:cNvPr id="8" name="図 7">
            <a:extLst>
              <a:ext uri="{FF2B5EF4-FFF2-40B4-BE49-F238E27FC236}">
                <a16:creationId xmlns:a16="http://schemas.microsoft.com/office/drawing/2014/main" id="{B324948D-26EC-4BDB-AC56-C41D2161B8F4}"/>
              </a:ext>
            </a:extLst>
          </p:cNvPr>
          <p:cNvPicPr>
            <a:picLocks noChangeAspect="1"/>
          </p:cNvPicPr>
          <p:nvPr/>
        </p:nvPicPr>
        <p:blipFill>
          <a:blip r:embed="rId2"/>
          <a:stretch>
            <a:fillRect/>
          </a:stretch>
        </p:blipFill>
        <p:spPr>
          <a:xfrm>
            <a:off x="5974080" y="1965023"/>
            <a:ext cx="557658" cy="557658"/>
          </a:xfrm>
          <a:prstGeom prst="rect">
            <a:avLst/>
          </a:prstGeom>
        </p:spPr>
      </p:pic>
      <p:sp>
        <p:nvSpPr>
          <p:cNvPr id="10" name="テキスト ボックス 9">
            <a:extLst>
              <a:ext uri="{FF2B5EF4-FFF2-40B4-BE49-F238E27FC236}">
                <a16:creationId xmlns:a16="http://schemas.microsoft.com/office/drawing/2014/main" id="{79734166-C4FB-4D63-8895-1A8DDC4438BD}"/>
              </a:ext>
            </a:extLst>
          </p:cNvPr>
          <p:cNvSpPr txBox="1"/>
          <p:nvPr/>
        </p:nvSpPr>
        <p:spPr>
          <a:xfrm>
            <a:off x="4437380" y="3113722"/>
            <a:ext cx="5816600" cy="1295559"/>
          </a:xfrm>
          <a:prstGeom prst="rect">
            <a:avLst/>
          </a:prstGeom>
          <a:solidFill>
            <a:schemeClr val="tx1"/>
          </a:solidFill>
        </p:spPr>
        <p:txBody>
          <a:bodyPr wrap="none" rtlCol="0" anchor="t">
            <a:noAutofit/>
          </a:bodyPr>
          <a:lstStyle/>
          <a:p>
            <a:pPr algn="ctr"/>
            <a:r>
              <a:rPr lang="en-US" altLang="ja-JP">
                <a:solidFill>
                  <a:schemeClr val="bg1"/>
                </a:solidFill>
              </a:rPr>
              <a:t>Mt3620Blink1 Project</a:t>
            </a:r>
            <a:endParaRPr kumimoji="1" lang="ja-JP" altLang="en-US">
              <a:solidFill>
                <a:schemeClr val="bg1"/>
              </a:solidFill>
            </a:endParaRPr>
          </a:p>
        </p:txBody>
      </p:sp>
      <p:cxnSp>
        <p:nvCxnSpPr>
          <p:cNvPr id="12" name="コネクタ: カギ線 11">
            <a:extLst>
              <a:ext uri="{FF2B5EF4-FFF2-40B4-BE49-F238E27FC236}">
                <a16:creationId xmlns:a16="http://schemas.microsoft.com/office/drawing/2014/main" id="{0198D4E9-BDF4-4EE9-92E0-01009FD9C9B2}"/>
              </a:ext>
            </a:extLst>
          </p:cNvPr>
          <p:cNvCxnSpPr>
            <a:cxnSpLocks/>
            <a:stCxn id="25" idx="2"/>
            <a:endCxn id="10" idx="0"/>
          </p:cNvCxnSpPr>
          <p:nvPr/>
        </p:nvCxnSpPr>
        <p:spPr>
          <a:xfrm>
            <a:off x="7345680" y="2522681"/>
            <a:ext cx="0" cy="591041"/>
          </a:xfrm>
          <a:prstGeom prst="straightConnector1">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テキスト ボックス 19">
            <a:extLst>
              <a:ext uri="{FF2B5EF4-FFF2-40B4-BE49-F238E27FC236}">
                <a16:creationId xmlns:a16="http://schemas.microsoft.com/office/drawing/2014/main" id="{3B54015B-9A3D-4BB7-BA96-F3073AEFB502}"/>
              </a:ext>
            </a:extLst>
          </p:cNvPr>
          <p:cNvSpPr txBox="1"/>
          <p:nvPr/>
        </p:nvSpPr>
        <p:spPr>
          <a:xfrm>
            <a:off x="6913308" y="5741034"/>
            <a:ext cx="3251771"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Mt3620Blink1.imagepackage</a:t>
            </a:r>
            <a:endParaRPr kumimoji="1" lang="ja-JP" altLang="en-US"/>
          </a:p>
        </p:txBody>
      </p:sp>
      <p:sp>
        <p:nvSpPr>
          <p:cNvPr id="50" name="テキスト ボックス 49">
            <a:extLst>
              <a:ext uri="{FF2B5EF4-FFF2-40B4-BE49-F238E27FC236}">
                <a16:creationId xmlns:a16="http://schemas.microsoft.com/office/drawing/2014/main" id="{EFB5D63B-E20F-41DB-AED9-5804DFF01C95}"/>
              </a:ext>
            </a:extLst>
          </p:cNvPr>
          <p:cNvSpPr txBox="1"/>
          <p:nvPr/>
        </p:nvSpPr>
        <p:spPr>
          <a:xfrm>
            <a:off x="4551680" y="3538787"/>
            <a:ext cx="2743200"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Mt3620Blink1.c</a:t>
            </a:r>
            <a:endParaRPr kumimoji="1" lang="ja-JP" altLang="en-US"/>
          </a:p>
        </p:txBody>
      </p:sp>
      <p:sp>
        <p:nvSpPr>
          <p:cNvPr id="51" name="テキスト ボックス 50">
            <a:extLst>
              <a:ext uri="{FF2B5EF4-FFF2-40B4-BE49-F238E27FC236}">
                <a16:creationId xmlns:a16="http://schemas.microsoft.com/office/drawing/2014/main" id="{F6435E54-8E6D-44C0-B050-8AA5B4B5BE6F}"/>
              </a:ext>
            </a:extLst>
          </p:cNvPr>
          <p:cNvSpPr txBox="1"/>
          <p:nvPr/>
        </p:nvSpPr>
        <p:spPr>
          <a:xfrm>
            <a:off x="7421880" y="3538787"/>
            <a:ext cx="2743200"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app_manifest.json</a:t>
            </a:r>
            <a:endParaRPr kumimoji="1" lang="ja-JP" altLang="en-US"/>
          </a:p>
        </p:txBody>
      </p:sp>
      <p:sp>
        <p:nvSpPr>
          <p:cNvPr id="57" name="テキスト ボックス 56">
            <a:extLst>
              <a:ext uri="{FF2B5EF4-FFF2-40B4-BE49-F238E27FC236}">
                <a16:creationId xmlns:a16="http://schemas.microsoft.com/office/drawing/2014/main" id="{E8D1B85E-FE51-4A39-A1B7-1A3D8BC99667}"/>
              </a:ext>
            </a:extLst>
          </p:cNvPr>
          <p:cNvSpPr txBox="1"/>
          <p:nvPr/>
        </p:nvSpPr>
        <p:spPr>
          <a:xfrm>
            <a:off x="3674238" y="4694862"/>
            <a:ext cx="2743200"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Mt3620Blink1.out</a:t>
            </a:r>
            <a:endParaRPr kumimoji="1" lang="ja-JP" altLang="en-US"/>
          </a:p>
        </p:txBody>
      </p:sp>
      <p:sp>
        <p:nvSpPr>
          <p:cNvPr id="58" name="テキスト ボックス 57">
            <a:extLst>
              <a:ext uri="{FF2B5EF4-FFF2-40B4-BE49-F238E27FC236}">
                <a16:creationId xmlns:a16="http://schemas.microsoft.com/office/drawing/2014/main" id="{150A5044-CCCB-4A63-95AB-E958CEC3AF55}"/>
              </a:ext>
            </a:extLst>
          </p:cNvPr>
          <p:cNvSpPr txBox="1"/>
          <p:nvPr/>
        </p:nvSpPr>
        <p:spPr>
          <a:xfrm>
            <a:off x="6531738" y="4694862"/>
            <a:ext cx="1498600"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app</a:t>
            </a:r>
            <a:endParaRPr kumimoji="1" lang="ja-JP" altLang="en-US"/>
          </a:p>
        </p:txBody>
      </p:sp>
      <p:cxnSp>
        <p:nvCxnSpPr>
          <p:cNvPr id="61" name="コネクタ: カギ線 11">
            <a:extLst>
              <a:ext uri="{FF2B5EF4-FFF2-40B4-BE49-F238E27FC236}">
                <a16:creationId xmlns:a16="http://schemas.microsoft.com/office/drawing/2014/main" id="{098F89AA-73F6-4849-8FAC-DC56C4B74717}"/>
              </a:ext>
            </a:extLst>
          </p:cNvPr>
          <p:cNvCxnSpPr>
            <a:cxnSpLocks/>
            <a:stCxn id="50" idx="2"/>
            <a:endCxn id="57" idx="0"/>
          </p:cNvCxnSpPr>
          <p:nvPr/>
        </p:nvCxnSpPr>
        <p:spPr>
          <a:xfrm rot="5400000">
            <a:off x="5183799" y="3955381"/>
            <a:ext cx="601520" cy="877442"/>
          </a:xfrm>
          <a:prstGeom prst="bentConnector3">
            <a:avLst>
              <a:gd name="adj1" fmla="val 33109"/>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コネクタ: カギ線 11">
            <a:extLst>
              <a:ext uri="{FF2B5EF4-FFF2-40B4-BE49-F238E27FC236}">
                <a16:creationId xmlns:a16="http://schemas.microsoft.com/office/drawing/2014/main" id="{51933388-3546-4C89-833A-634993FA805C}"/>
              </a:ext>
            </a:extLst>
          </p:cNvPr>
          <p:cNvCxnSpPr>
            <a:cxnSpLocks/>
            <a:stCxn id="50" idx="2"/>
            <a:endCxn id="58" idx="0"/>
          </p:cNvCxnSpPr>
          <p:nvPr/>
        </p:nvCxnSpPr>
        <p:spPr>
          <a:xfrm rot="16200000" flipH="1">
            <a:off x="6301399" y="3715223"/>
            <a:ext cx="601520" cy="1357758"/>
          </a:xfrm>
          <a:prstGeom prst="bentConnector3">
            <a:avLst>
              <a:gd name="adj1" fmla="val 33109"/>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コネクタ: カギ線 11">
            <a:extLst>
              <a:ext uri="{FF2B5EF4-FFF2-40B4-BE49-F238E27FC236}">
                <a16:creationId xmlns:a16="http://schemas.microsoft.com/office/drawing/2014/main" id="{5C73D20C-0F43-4FBF-8CB4-7524DF444790}"/>
              </a:ext>
            </a:extLst>
          </p:cNvPr>
          <p:cNvCxnSpPr>
            <a:cxnSpLocks/>
            <a:stCxn id="51" idx="2"/>
            <a:endCxn id="20" idx="0"/>
          </p:cNvCxnSpPr>
          <p:nvPr/>
        </p:nvCxnSpPr>
        <p:spPr>
          <a:xfrm rot="5400000">
            <a:off x="7842491" y="4790045"/>
            <a:ext cx="1647692" cy="254286"/>
          </a:xfrm>
          <a:prstGeom prst="bentConnector3">
            <a:avLst>
              <a:gd name="adj1" fmla="val 85517"/>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コネクタ: カギ線 11">
            <a:extLst>
              <a:ext uri="{FF2B5EF4-FFF2-40B4-BE49-F238E27FC236}">
                <a16:creationId xmlns:a16="http://schemas.microsoft.com/office/drawing/2014/main" id="{9B07D1BC-3B7B-4DF7-BB57-63269049D9E6}"/>
              </a:ext>
            </a:extLst>
          </p:cNvPr>
          <p:cNvCxnSpPr>
            <a:cxnSpLocks/>
            <a:stCxn id="58" idx="2"/>
            <a:endCxn id="20" idx="0"/>
          </p:cNvCxnSpPr>
          <p:nvPr/>
        </p:nvCxnSpPr>
        <p:spPr>
          <a:xfrm rot="16200000" flipH="1">
            <a:off x="7664308" y="4866147"/>
            <a:ext cx="491617" cy="1258156"/>
          </a:xfrm>
          <a:prstGeom prst="bentConnector3">
            <a:avLst>
              <a:gd name="adj1" fmla="val 50000"/>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8" name="テキスト ボックス 87">
            <a:extLst>
              <a:ext uri="{FF2B5EF4-FFF2-40B4-BE49-F238E27FC236}">
                <a16:creationId xmlns:a16="http://schemas.microsoft.com/office/drawing/2014/main" id="{553BE0DE-2BF2-4D88-AE8C-601123C52DFF}"/>
              </a:ext>
            </a:extLst>
          </p:cNvPr>
          <p:cNvSpPr txBox="1"/>
          <p:nvPr/>
        </p:nvSpPr>
        <p:spPr>
          <a:xfrm>
            <a:off x="536324" y="3868555"/>
            <a:ext cx="2034175"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Mt3620Blink1</a:t>
            </a:r>
          </a:p>
          <a:p>
            <a:pPr algn="ctr"/>
            <a:r>
              <a:rPr lang="en-US" altLang="ja-JP"/>
              <a:t>.imagepackage</a:t>
            </a:r>
            <a:endParaRPr kumimoji="1" lang="ja-JP" altLang="en-US"/>
          </a:p>
        </p:txBody>
      </p:sp>
      <p:cxnSp>
        <p:nvCxnSpPr>
          <p:cNvPr id="89" name="コネクタ: カギ線 11">
            <a:extLst>
              <a:ext uri="{FF2B5EF4-FFF2-40B4-BE49-F238E27FC236}">
                <a16:creationId xmlns:a16="http://schemas.microsoft.com/office/drawing/2014/main" id="{0D16C558-E683-4752-9189-0CAD5EE0695D}"/>
              </a:ext>
            </a:extLst>
          </p:cNvPr>
          <p:cNvCxnSpPr>
            <a:cxnSpLocks/>
            <a:stCxn id="20" idx="1"/>
            <a:endCxn id="88" idx="2"/>
          </p:cNvCxnSpPr>
          <p:nvPr/>
        </p:nvCxnSpPr>
        <p:spPr>
          <a:xfrm rot="10800000">
            <a:off x="1553412" y="4423110"/>
            <a:ext cx="5359896" cy="1595202"/>
          </a:xfrm>
          <a:prstGeom prst="bentConnector2">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8" name="テキスト ボックス 97">
            <a:extLst>
              <a:ext uri="{FF2B5EF4-FFF2-40B4-BE49-F238E27FC236}">
                <a16:creationId xmlns:a16="http://schemas.microsoft.com/office/drawing/2014/main" id="{C9E59CF3-2676-4D9A-8497-20F7EB763576}"/>
              </a:ext>
            </a:extLst>
          </p:cNvPr>
          <p:cNvSpPr txBox="1"/>
          <p:nvPr/>
        </p:nvSpPr>
        <p:spPr>
          <a:xfrm>
            <a:off x="6000648" y="6028676"/>
            <a:ext cx="808235" cy="338554"/>
          </a:xfrm>
          <a:prstGeom prst="rect">
            <a:avLst/>
          </a:prstGeom>
          <a:noFill/>
        </p:spPr>
        <p:txBody>
          <a:bodyPr wrap="none" rtlCol="0">
            <a:spAutoFit/>
          </a:bodyPr>
          <a:lstStyle/>
          <a:p>
            <a:r>
              <a:rPr kumimoji="1" lang="en-US" altLang="ja-JP" sz="1600"/>
              <a:t>Deploy</a:t>
            </a:r>
            <a:endParaRPr kumimoji="1" lang="ja-JP" altLang="en-US" sz="1600"/>
          </a:p>
        </p:txBody>
      </p:sp>
      <p:sp>
        <p:nvSpPr>
          <p:cNvPr id="99" name="テキスト ボックス 98">
            <a:extLst>
              <a:ext uri="{FF2B5EF4-FFF2-40B4-BE49-F238E27FC236}">
                <a16:creationId xmlns:a16="http://schemas.microsoft.com/office/drawing/2014/main" id="{31B763FE-A9A8-457C-B61D-099389BF135F}"/>
              </a:ext>
            </a:extLst>
          </p:cNvPr>
          <p:cNvSpPr txBox="1"/>
          <p:nvPr/>
        </p:nvSpPr>
        <p:spPr>
          <a:xfrm>
            <a:off x="7392832" y="2522681"/>
            <a:ext cx="1293944" cy="338554"/>
          </a:xfrm>
          <a:prstGeom prst="rect">
            <a:avLst/>
          </a:prstGeom>
          <a:noFill/>
        </p:spPr>
        <p:txBody>
          <a:bodyPr wrap="none" rtlCol="0">
            <a:spAutoFit/>
          </a:bodyPr>
          <a:lstStyle/>
          <a:p>
            <a:r>
              <a:rPr kumimoji="1" lang="en-US" altLang="ja-JP" sz="1600"/>
              <a:t>New Project</a:t>
            </a:r>
            <a:endParaRPr kumimoji="1" lang="ja-JP" altLang="en-US" sz="1600"/>
          </a:p>
        </p:txBody>
      </p:sp>
    </p:spTree>
    <p:extLst>
      <p:ext uri="{BB962C8B-B14F-4D97-AF65-F5344CB8AC3E}">
        <p14:creationId xmlns:p14="http://schemas.microsoft.com/office/powerpoint/2010/main" val="813780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729DC3C-A3A7-470F-A6B6-E7293BE37E04}"/>
              </a:ext>
            </a:extLst>
          </p:cNvPr>
          <p:cNvSpPr>
            <a:spLocks noGrp="1"/>
          </p:cNvSpPr>
          <p:nvPr>
            <p:ph type="title"/>
          </p:nvPr>
        </p:nvSpPr>
        <p:spPr>
          <a:xfrm>
            <a:off x="838200" y="365125"/>
            <a:ext cx="10515600" cy="1325563"/>
          </a:xfrm>
        </p:spPr>
        <p:txBody>
          <a:bodyPr/>
          <a:lstStyle/>
          <a:p>
            <a:r>
              <a:rPr kumimoji="1" lang="en-US" altLang="ja-JP"/>
              <a:t>Show Installed Images in MT3620</a:t>
            </a:r>
            <a:endParaRPr kumimoji="1" lang="ja-JP" altLang="en-US"/>
          </a:p>
        </p:txBody>
      </p:sp>
      <p:sp>
        <p:nvSpPr>
          <p:cNvPr id="3" name="スライド番号プレースホルダー 2">
            <a:extLst>
              <a:ext uri="{FF2B5EF4-FFF2-40B4-BE49-F238E27FC236}">
                <a16:creationId xmlns:a16="http://schemas.microsoft.com/office/drawing/2014/main" id="{6AAF20E7-35F9-48F3-9A1E-D973D167FDFF}"/>
              </a:ext>
            </a:extLst>
          </p:cNvPr>
          <p:cNvSpPr>
            <a:spLocks noGrp="1"/>
          </p:cNvSpPr>
          <p:nvPr>
            <p:ph type="sldNum" sz="quarter" idx="12"/>
          </p:nvPr>
        </p:nvSpPr>
        <p:spPr/>
        <p:txBody>
          <a:bodyPr/>
          <a:lstStyle/>
          <a:p>
            <a:fld id="{C19A29C7-8A9E-4D2D-BDFB-5A77C3E24864}" type="slidenum">
              <a:rPr kumimoji="1" lang="ja-JP" altLang="en-US" smtClean="0"/>
              <a:t>15</a:t>
            </a:fld>
            <a:endParaRPr kumimoji="1" lang="ja-JP" altLang="en-US"/>
          </a:p>
        </p:txBody>
      </p:sp>
      <p:sp>
        <p:nvSpPr>
          <p:cNvPr id="5" name="正方形/長方形 4">
            <a:extLst>
              <a:ext uri="{FF2B5EF4-FFF2-40B4-BE49-F238E27FC236}">
                <a16:creationId xmlns:a16="http://schemas.microsoft.com/office/drawing/2014/main" id="{1CA51D93-7D4C-487F-92BC-3C01C66CC549}"/>
              </a:ext>
            </a:extLst>
          </p:cNvPr>
          <p:cNvSpPr/>
          <p:nvPr/>
        </p:nvSpPr>
        <p:spPr>
          <a:xfrm>
            <a:off x="8974965" y="1991359"/>
            <a:ext cx="2378835" cy="2032159"/>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MT3620</a:t>
            </a:r>
          </a:p>
          <a:p>
            <a:pPr algn="ctr"/>
            <a:r>
              <a:rPr lang="en-US" altLang="ja-JP"/>
              <a:t>DevBoard</a:t>
            </a:r>
            <a:endParaRPr kumimoji="1" lang="ja-JP" altLang="en-US"/>
          </a:p>
        </p:txBody>
      </p:sp>
      <p:sp>
        <p:nvSpPr>
          <p:cNvPr id="88" name="テキスト ボックス 87">
            <a:extLst>
              <a:ext uri="{FF2B5EF4-FFF2-40B4-BE49-F238E27FC236}">
                <a16:creationId xmlns:a16="http://schemas.microsoft.com/office/drawing/2014/main" id="{553BE0DE-2BF2-4D88-AE8C-601123C52DFF}"/>
              </a:ext>
            </a:extLst>
          </p:cNvPr>
          <p:cNvSpPr txBox="1"/>
          <p:nvPr/>
        </p:nvSpPr>
        <p:spPr>
          <a:xfrm>
            <a:off x="9124766" y="2852475"/>
            <a:ext cx="2034175"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Mt3620Blink1</a:t>
            </a:r>
          </a:p>
          <a:p>
            <a:pPr algn="ctr"/>
            <a:r>
              <a:rPr lang="en-US" altLang="ja-JP"/>
              <a:t>.imagepackage</a:t>
            </a:r>
            <a:endParaRPr kumimoji="1" lang="ja-JP" altLang="en-US"/>
          </a:p>
        </p:txBody>
      </p:sp>
      <p:sp>
        <p:nvSpPr>
          <p:cNvPr id="26" name="テキスト ボックス 25">
            <a:extLst>
              <a:ext uri="{FF2B5EF4-FFF2-40B4-BE49-F238E27FC236}">
                <a16:creationId xmlns:a16="http://schemas.microsoft.com/office/drawing/2014/main" id="{1671F92B-7917-457E-8304-E6B695C80F57}"/>
              </a:ext>
            </a:extLst>
          </p:cNvPr>
          <p:cNvSpPr txBox="1"/>
          <p:nvPr/>
        </p:nvSpPr>
        <p:spPr>
          <a:xfrm>
            <a:off x="838200" y="1995488"/>
            <a:ext cx="7402989" cy="3693319"/>
          </a:xfrm>
          <a:prstGeom prst="rect">
            <a:avLst/>
          </a:prstGeom>
          <a:solidFill>
            <a:schemeClr val="tx1"/>
          </a:solidFill>
        </p:spPr>
        <p:txBody>
          <a:bodyPr wrap="none" rtlCol="0">
            <a:spAutoFit/>
          </a:bodyPr>
          <a:lstStyle/>
          <a:p>
            <a:r>
              <a:rPr lang="en-US" altLang="ja-JP">
                <a:solidFill>
                  <a:schemeClr val="bg1"/>
                </a:solidFill>
                <a:latin typeface="Consolas" panose="020B0609020204030204" pitchFamily="49" charset="0"/>
              </a:rPr>
              <a:t>C:\&gt;azsphere device image list-installed</a:t>
            </a:r>
          </a:p>
          <a:p>
            <a:r>
              <a:rPr lang="en-US" altLang="ja-JP">
                <a:solidFill>
                  <a:schemeClr val="bg1"/>
                </a:solidFill>
                <a:latin typeface="Consolas" panose="020B0609020204030204" pitchFamily="49" charset="0"/>
              </a:rPr>
              <a:t>Installed images:</a:t>
            </a:r>
          </a:p>
          <a:p>
            <a:r>
              <a:rPr lang="en-US" altLang="ja-JP">
                <a:solidFill>
                  <a:schemeClr val="bg1"/>
                </a:solidFill>
                <a:latin typeface="Consolas" panose="020B0609020204030204" pitchFamily="49" charset="0"/>
              </a:rPr>
              <a:t> --&gt; gdbserver</a:t>
            </a:r>
          </a:p>
          <a:p>
            <a:r>
              <a:rPr lang="en-US" altLang="ja-JP">
                <a:solidFill>
                  <a:schemeClr val="bg1"/>
                </a:solidFill>
                <a:latin typeface="Consolas" panose="020B0609020204030204" pitchFamily="49" charset="0"/>
              </a:rPr>
              <a:t>   --&gt; Image type:   Application</a:t>
            </a:r>
          </a:p>
          <a:p>
            <a:r>
              <a:rPr lang="en-US" altLang="ja-JP">
                <a:solidFill>
                  <a:schemeClr val="bg1"/>
                </a:solidFill>
                <a:latin typeface="Consolas" panose="020B0609020204030204" pitchFamily="49" charset="0"/>
              </a:rPr>
              <a:t>   --&gt; Component ID: 8548b129-b16f-4f84-8dbe-d2c847862e78</a:t>
            </a:r>
          </a:p>
          <a:p>
            <a:r>
              <a:rPr lang="en-US" altLang="ja-JP">
                <a:solidFill>
                  <a:schemeClr val="bg1"/>
                </a:solidFill>
                <a:latin typeface="Consolas" panose="020B0609020204030204" pitchFamily="49" charset="0"/>
              </a:rPr>
              <a:t>   --&gt; Image ID:     43d2707f-0bc7-4956-92c1-4a3d0ad91a74</a:t>
            </a:r>
          </a:p>
          <a:p>
            <a:r>
              <a:rPr lang="en-US" altLang="ja-JP">
                <a:solidFill>
                  <a:schemeClr val="bg1"/>
                </a:solidFill>
                <a:latin typeface="Consolas" panose="020B0609020204030204" pitchFamily="49" charset="0"/>
              </a:rPr>
              <a:t> --&gt; Mt3620Blink1</a:t>
            </a:r>
          </a:p>
          <a:p>
            <a:r>
              <a:rPr lang="en-US" altLang="ja-JP">
                <a:solidFill>
                  <a:schemeClr val="bg1"/>
                </a:solidFill>
                <a:latin typeface="Consolas" panose="020B0609020204030204" pitchFamily="49" charset="0"/>
              </a:rPr>
              <a:t>   --&gt; Image type:   Application</a:t>
            </a:r>
          </a:p>
          <a:p>
            <a:r>
              <a:rPr lang="en-US" altLang="ja-JP">
                <a:solidFill>
                  <a:schemeClr val="bg1"/>
                </a:solidFill>
                <a:latin typeface="Consolas" panose="020B0609020204030204" pitchFamily="49" charset="0"/>
              </a:rPr>
              <a:t>   --&gt; Component ID: fe9414aa-6e21-4b27-9dd2-7b161506f3e1</a:t>
            </a:r>
          </a:p>
          <a:p>
            <a:r>
              <a:rPr lang="en-US" altLang="ja-JP">
                <a:solidFill>
                  <a:schemeClr val="bg1"/>
                </a:solidFill>
                <a:latin typeface="Consolas" panose="020B0609020204030204" pitchFamily="49" charset="0"/>
              </a:rPr>
              <a:t>   --&gt; Image ID:     47014730-82a0-42d3-9faa-f8eee37780f0</a:t>
            </a:r>
          </a:p>
          <a:p>
            <a:r>
              <a:rPr lang="en-US" altLang="ja-JP">
                <a:solidFill>
                  <a:schemeClr val="bg1"/>
                </a:solidFill>
                <a:latin typeface="Consolas" panose="020B0609020204030204" pitchFamily="49" charset="0"/>
              </a:rPr>
              <a:t>Command completed successfully in 00:00:01.4073832.</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C:\&gt;</a:t>
            </a:r>
          </a:p>
        </p:txBody>
      </p:sp>
      <p:sp>
        <p:nvSpPr>
          <p:cNvPr id="9" name="正方形/長方形 8">
            <a:extLst>
              <a:ext uri="{FF2B5EF4-FFF2-40B4-BE49-F238E27FC236}">
                <a16:creationId xmlns:a16="http://schemas.microsoft.com/office/drawing/2014/main" id="{B41341B8-2F19-4630-A4E2-D911FDD90E78}"/>
              </a:ext>
            </a:extLst>
          </p:cNvPr>
          <p:cNvSpPr/>
          <p:nvPr/>
        </p:nvSpPr>
        <p:spPr>
          <a:xfrm>
            <a:off x="1030070" y="3688080"/>
            <a:ext cx="7089648" cy="111556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D8A883EC-8BD8-4F2F-AED7-2E0F606D943C}"/>
              </a:ext>
            </a:extLst>
          </p:cNvPr>
          <p:cNvSpPr txBox="1"/>
          <p:nvPr/>
        </p:nvSpPr>
        <p:spPr>
          <a:xfrm>
            <a:off x="838200" y="1450181"/>
            <a:ext cx="3826689" cy="369332"/>
          </a:xfrm>
          <a:prstGeom prst="rect">
            <a:avLst/>
          </a:prstGeom>
          <a:noFill/>
        </p:spPr>
        <p:txBody>
          <a:bodyPr wrap="none" rtlCol="0">
            <a:spAutoFit/>
          </a:bodyPr>
          <a:lstStyle/>
          <a:p>
            <a:r>
              <a:rPr kumimoji="1" lang="en-US" altLang="ja-JP"/>
              <a:t>azsphere device image list-installed</a:t>
            </a:r>
            <a:endParaRPr kumimoji="1" lang="ja-JP" altLang="en-US"/>
          </a:p>
        </p:txBody>
      </p:sp>
      <p:sp>
        <p:nvSpPr>
          <p:cNvPr id="11" name="テキスト ボックス 10">
            <a:extLst>
              <a:ext uri="{FF2B5EF4-FFF2-40B4-BE49-F238E27FC236}">
                <a16:creationId xmlns:a16="http://schemas.microsoft.com/office/drawing/2014/main" id="{6C2550E8-C618-40B0-B1B5-56D3336B741C}"/>
              </a:ext>
            </a:extLst>
          </p:cNvPr>
          <p:cNvSpPr txBox="1"/>
          <p:nvPr/>
        </p:nvSpPr>
        <p:spPr>
          <a:xfrm>
            <a:off x="0" y="6487699"/>
            <a:ext cx="8291052" cy="369332"/>
          </a:xfrm>
          <a:prstGeom prst="rect">
            <a:avLst/>
          </a:prstGeom>
          <a:noFill/>
        </p:spPr>
        <p:txBody>
          <a:bodyPr wrap="none" rtlCol="0">
            <a:spAutoFit/>
          </a:bodyPr>
          <a:lstStyle/>
          <a:p>
            <a:r>
              <a:rPr lang="en-US" altLang="ja-JP">
                <a:hlinkClick r:id="rId2"/>
              </a:rPr>
              <a:t>https://docs.microsoft.com/ja-jp/azure-sphere/app-development/app-manifest</a:t>
            </a:r>
            <a:endParaRPr kumimoji="1" lang="ja-JP" altLang="en-US"/>
          </a:p>
        </p:txBody>
      </p:sp>
    </p:spTree>
    <p:extLst>
      <p:ext uri="{BB962C8B-B14F-4D97-AF65-F5344CB8AC3E}">
        <p14:creationId xmlns:p14="http://schemas.microsoft.com/office/powerpoint/2010/main" val="212421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16</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Lab#2</a:t>
            </a:r>
            <a:endParaRPr kumimoji="1" lang="ja-JP" altLang="en-US" sz="4400"/>
          </a:p>
        </p:txBody>
      </p:sp>
    </p:spTree>
    <p:extLst>
      <p:ext uri="{BB962C8B-B14F-4D97-AF65-F5344CB8AC3E}">
        <p14:creationId xmlns:p14="http://schemas.microsoft.com/office/powerpoint/2010/main" val="16058107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lstStyle/>
          <a:p>
            <a:r>
              <a:rPr lang="en-US" altLang="ja-JP"/>
              <a:t>Lab#2 </a:t>
            </a:r>
            <a:r>
              <a:rPr lang="en-US" altLang="ja-JP" sz="3600"/>
              <a:t>Create Digital I/O App from the Blank App</a:t>
            </a:r>
            <a:endParaRPr kumimoji="1" lang="ja-JP" altLang="en-US"/>
          </a:p>
        </p:txBody>
      </p:sp>
      <p:sp>
        <p:nvSpPr>
          <p:cNvPr id="3" name="正方形/長方形 2">
            <a:extLst>
              <a:ext uri="{FF2B5EF4-FFF2-40B4-BE49-F238E27FC236}">
                <a16:creationId xmlns:a16="http://schemas.microsoft.com/office/drawing/2014/main" id="{CB4EDD52-2336-46D6-857F-9EBA561564EE}"/>
              </a:ext>
            </a:extLst>
          </p:cNvPr>
          <p:cNvSpPr/>
          <p:nvPr/>
        </p:nvSpPr>
        <p:spPr>
          <a:xfrm>
            <a:off x="511720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1516249"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2997319" y="2497421"/>
            <a:ext cx="211988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3750126" y="2128089"/>
            <a:ext cx="614271" cy="369332"/>
          </a:xfrm>
          <a:prstGeom prst="rect">
            <a:avLst/>
          </a:prstGeom>
          <a:noFill/>
        </p:spPr>
        <p:txBody>
          <a:bodyPr wrap="none" rtlCol="0">
            <a:spAutoFit/>
          </a:bodyPr>
          <a:lstStyle/>
          <a:p>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665904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7216698" y="1904197"/>
            <a:ext cx="1221809" cy="369332"/>
          </a:xfrm>
          <a:prstGeom prst="rect">
            <a:avLst/>
          </a:prstGeom>
          <a:noFill/>
        </p:spPr>
        <p:txBody>
          <a:bodyPr wrap="none" rtlCol="0">
            <a:spAutoFit/>
          </a:bodyPr>
          <a:lstStyle/>
          <a:p>
            <a:r>
              <a:rPr kumimoji="1" lang="en-US" altLang="ja-JP"/>
              <a:t>Blank App</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6223246" y="4234649"/>
            <a:ext cx="3183885" cy="2125390"/>
          </a:xfrm>
          <a:prstGeom prst="rect">
            <a:avLst/>
          </a:prstGeom>
          <a:noFill/>
        </p:spPr>
        <p:txBody>
          <a:bodyPr wrap="none" rtlCol="0">
            <a:spAutoFit/>
          </a:bodyPr>
          <a:lstStyle/>
          <a:p>
            <a:pPr marL="342900" indent="-342900">
              <a:lnSpc>
                <a:spcPct val="150000"/>
              </a:lnSpc>
              <a:buAutoNum type="arabicPeriod"/>
            </a:pPr>
            <a:r>
              <a:rPr kumimoji="1" lang="en-US" altLang="ja-JP"/>
              <a:t>Blank App</a:t>
            </a:r>
            <a:r>
              <a:rPr lang="ja-JP" altLang="en-US"/>
              <a:t>を新規作成</a:t>
            </a:r>
            <a:endParaRPr lang="en-US" altLang="ja-JP"/>
          </a:p>
          <a:p>
            <a:pPr marL="342900" indent="-342900">
              <a:lnSpc>
                <a:spcPct val="150000"/>
              </a:lnSpc>
              <a:buAutoNum type="arabicPeriod"/>
            </a:pPr>
            <a:r>
              <a:rPr lang="en-US" altLang="ja-JP"/>
              <a:t>Blank App</a:t>
            </a:r>
            <a:r>
              <a:rPr lang="ja-JP" altLang="en-US"/>
              <a:t>のコードを読む</a:t>
            </a:r>
            <a:endParaRPr lang="en-US" altLang="ja-JP"/>
          </a:p>
          <a:p>
            <a:pPr marL="342900" indent="-342900">
              <a:lnSpc>
                <a:spcPct val="150000"/>
              </a:lnSpc>
              <a:buAutoNum type="arabicPeriod"/>
            </a:pPr>
            <a:r>
              <a:rPr lang="en-US" altLang="ja-JP"/>
              <a:t>A</a:t>
            </a:r>
            <a:r>
              <a:rPr lang="ja-JP" altLang="en-US"/>
              <a:t>ボタンをログに出力</a:t>
            </a:r>
            <a:endParaRPr lang="en-US" altLang="ja-JP"/>
          </a:p>
          <a:p>
            <a:pPr marL="342900" indent="-342900">
              <a:lnSpc>
                <a:spcPct val="150000"/>
              </a:lnSpc>
              <a:buAutoNum type="arabicPeriod"/>
            </a:pPr>
            <a:r>
              <a:rPr lang="en-US" altLang="ja-JP"/>
              <a:t>A</a:t>
            </a:r>
            <a:r>
              <a:rPr lang="ja-JP" altLang="en-US"/>
              <a:t>ボタンを</a:t>
            </a:r>
            <a:r>
              <a:rPr lang="en-US" altLang="ja-JP"/>
              <a:t>LED1</a:t>
            </a:r>
            <a:r>
              <a:rPr lang="ja-JP" altLang="en-US"/>
              <a:t>に出力</a:t>
            </a:r>
            <a:endParaRPr lang="en-US" altLang="ja-JP"/>
          </a:p>
          <a:p>
            <a:pPr marL="342900" indent="-342900">
              <a:lnSpc>
                <a:spcPct val="150000"/>
              </a:lnSpc>
              <a:buAutoNum type="arabicPeriod"/>
            </a:pPr>
            <a:r>
              <a:rPr lang="ja-JP" altLang="en-US"/>
              <a:t>永久ループの周期を変更</a:t>
            </a:r>
            <a:endParaRPr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6223246"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3474028" cy="87889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Blank App</a:t>
            </a:r>
            <a:r>
              <a:rPr kumimoji="1" lang="ja-JP" altLang="en-US"/>
              <a:t>の構造</a:t>
            </a:r>
            <a:endParaRPr kumimoji="1" lang="en-US" altLang="ja-JP"/>
          </a:p>
          <a:p>
            <a:pPr marL="285750" indent="-285750">
              <a:lnSpc>
                <a:spcPct val="150000"/>
              </a:lnSpc>
              <a:buFont typeface="Arial" panose="020B0604020202020204" pitchFamily="34" charset="0"/>
              <a:buChar char="•"/>
            </a:pPr>
            <a:r>
              <a:rPr kumimoji="1" lang="ja-JP" altLang="en-US"/>
              <a:t>デジタル入力、デジタル出力</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17</a:t>
            </a:fld>
            <a:endParaRPr kumimoji="1" lang="ja-JP" altLang="en-US"/>
          </a:p>
        </p:txBody>
      </p:sp>
      <p:sp>
        <p:nvSpPr>
          <p:cNvPr id="5" name="テキスト ボックス 4">
            <a:extLst>
              <a:ext uri="{FF2B5EF4-FFF2-40B4-BE49-F238E27FC236}">
                <a16:creationId xmlns:a16="http://schemas.microsoft.com/office/drawing/2014/main" id="{C54291C3-C574-4FB1-9906-0128D0538711}"/>
              </a:ext>
            </a:extLst>
          </p:cNvPr>
          <p:cNvSpPr txBox="1"/>
          <p:nvPr/>
        </p:nvSpPr>
        <p:spPr>
          <a:xfrm>
            <a:off x="2407093" y="2872476"/>
            <a:ext cx="590226" cy="369332"/>
          </a:xfrm>
          <a:prstGeom prst="rect">
            <a:avLst/>
          </a:prstGeom>
          <a:noFill/>
        </p:spPr>
        <p:txBody>
          <a:bodyPr wrap="none" rtlCol="0">
            <a:spAutoFit/>
          </a:bodyPr>
          <a:lstStyle/>
          <a:p>
            <a:pPr algn="ctr"/>
            <a:r>
              <a:rPr kumimoji="1" lang="en-US" altLang="ja-JP"/>
              <a:t>LED</a:t>
            </a:r>
            <a:endParaRPr kumimoji="1" lang="ja-JP" altLang="en-US"/>
          </a:p>
        </p:txBody>
      </p:sp>
      <p:sp>
        <p:nvSpPr>
          <p:cNvPr id="18" name="テキスト ボックス 17">
            <a:extLst>
              <a:ext uri="{FF2B5EF4-FFF2-40B4-BE49-F238E27FC236}">
                <a16:creationId xmlns:a16="http://schemas.microsoft.com/office/drawing/2014/main" id="{4901ACF2-52F5-44DC-A5D0-B8B44D471602}"/>
              </a:ext>
            </a:extLst>
          </p:cNvPr>
          <p:cNvSpPr txBox="1"/>
          <p:nvPr/>
        </p:nvSpPr>
        <p:spPr>
          <a:xfrm>
            <a:off x="1495409" y="2872476"/>
            <a:ext cx="631904" cy="369332"/>
          </a:xfrm>
          <a:prstGeom prst="rect">
            <a:avLst/>
          </a:prstGeom>
          <a:noFill/>
        </p:spPr>
        <p:txBody>
          <a:bodyPr wrap="none" rtlCol="0">
            <a:spAutoFit/>
          </a:bodyPr>
          <a:lstStyle/>
          <a:p>
            <a:pPr algn="ctr"/>
            <a:r>
              <a:rPr kumimoji="1" lang="en-US" altLang="ja-JP"/>
              <a:t>BTN</a:t>
            </a:r>
            <a:endParaRPr kumimoji="1" lang="ja-JP" altLang="en-US"/>
          </a:p>
        </p:txBody>
      </p:sp>
      <p:sp>
        <p:nvSpPr>
          <p:cNvPr id="7" name="矢印: 下 6">
            <a:extLst>
              <a:ext uri="{FF2B5EF4-FFF2-40B4-BE49-F238E27FC236}">
                <a16:creationId xmlns:a16="http://schemas.microsoft.com/office/drawing/2014/main" id="{6A1F2FEF-E165-4A35-AEE8-740E8F7CD7D1}"/>
              </a:ext>
            </a:extLst>
          </p:cNvPr>
          <p:cNvSpPr/>
          <p:nvPr/>
        </p:nvSpPr>
        <p:spPr>
          <a:xfrm>
            <a:off x="2568094" y="3211100"/>
            <a:ext cx="268224" cy="1861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0E4A9D0D-F47C-4287-86CE-50DE0167209E}"/>
              </a:ext>
            </a:extLst>
          </p:cNvPr>
          <p:cNvSpPr/>
          <p:nvPr/>
        </p:nvSpPr>
        <p:spPr>
          <a:xfrm flipV="1">
            <a:off x="1677249" y="3211100"/>
            <a:ext cx="268224" cy="1861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6777244" y="2443868"/>
            <a:ext cx="1957590" cy="369332"/>
          </a:xfrm>
          <a:prstGeom prst="rect">
            <a:avLst/>
          </a:prstGeom>
          <a:solidFill>
            <a:schemeClr val="tx1"/>
          </a:solidFill>
        </p:spPr>
        <p:txBody>
          <a:bodyPr wrap="none" rtlCol="0" anchor="ctr">
            <a:noAutofit/>
          </a:bodyPr>
          <a:lstStyle/>
          <a:p>
            <a:pPr algn="ctr"/>
            <a:r>
              <a:rPr lang="en-US" altLang="ja-JP">
                <a:solidFill>
                  <a:schemeClr val="bg1"/>
                </a:solidFill>
              </a:rPr>
              <a:t>Mt3620App1</a:t>
            </a:r>
            <a:endParaRPr kumimoji="1" lang="ja-JP" altLang="en-US">
              <a:solidFill>
                <a:schemeClr val="bg1"/>
              </a:solidFill>
            </a:endParaRPr>
          </a:p>
        </p:txBody>
      </p:sp>
    </p:spTree>
    <p:extLst>
      <p:ext uri="{BB962C8B-B14F-4D97-AF65-F5344CB8AC3E}">
        <p14:creationId xmlns:p14="http://schemas.microsoft.com/office/powerpoint/2010/main" val="15595406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図 15">
            <a:extLst>
              <a:ext uri="{FF2B5EF4-FFF2-40B4-BE49-F238E27FC236}">
                <a16:creationId xmlns:a16="http://schemas.microsoft.com/office/drawing/2014/main" id="{363F83E8-20B5-49C4-B8CB-7A19E7F4F582}"/>
              </a:ext>
            </a:extLst>
          </p:cNvPr>
          <p:cNvPicPr>
            <a:picLocks noChangeAspect="1"/>
          </p:cNvPicPr>
          <p:nvPr/>
        </p:nvPicPr>
        <p:blipFill>
          <a:blip r:embed="rId2"/>
          <a:stretch>
            <a:fillRect/>
          </a:stretch>
        </p:blipFill>
        <p:spPr>
          <a:xfrm>
            <a:off x="1874996" y="2253959"/>
            <a:ext cx="8442008" cy="4378002"/>
          </a:xfrm>
          <a:prstGeom prst="rect">
            <a:avLst/>
          </a:prstGeom>
        </p:spPr>
      </p:pic>
      <p:sp>
        <p:nvSpPr>
          <p:cNvPr id="2" name="タイトル 1">
            <a:extLst>
              <a:ext uri="{FF2B5EF4-FFF2-40B4-BE49-F238E27FC236}">
                <a16:creationId xmlns:a16="http://schemas.microsoft.com/office/drawing/2014/main" id="{4888A076-8AFA-4147-A884-F6F5575EDEC5}"/>
              </a:ext>
            </a:extLst>
          </p:cNvPr>
          <p:cNvSpPr>
            <a:spLocks noGrp="1"/>
          </p:cNvSpPr>
          <p:nvPr>
            <p:ph type="title"/>
          </p:nvPr>
        </p:nvSpPr>
        <p:spPr/>
        <p:txBody>
          <a:bodyPr/>
          <a:lstStyle/>
          <a:p>
            <a:r>
              <a:rPr lang="en-US" altLang="ja-JP"/>
              <a:t>Lab#2.1 Blank App</a:t>
            </a:r>
            <a:r>
              <a:rPr lang="ja-JP" altLang="en-US"/>
              <a:t>を新規作成</a:t>
            </a:r>
            <a:endParaRPr kumimoji="1" lang="ja-JP" altLang="en-US"/>
          </a:p>
        </p:txBody>
      </p:sp>
      <p:sp>
        <p:nvSpPr>
          <p:cNvPr id="3" name="スライド番号プレースホルダー 2">
            <a:extLst>
              <a:ext uri="{FF2B5EF4-FFF2-40B4-BE49-F238E27FC236}">
                <a16:creationId xmlns:a16="http://schemas.microsoft.com/office/drawing/2014/main" id="{43C6DD87-CAD5-4314-8933-57AE2D1E6A9A}"/>
              </a:ext>
            </a:extLst>
          </p:cNvPr>
          <p:cNvSpPr>
            <a:spLocks noGrp="1"/>
          </p:cNvSpPr>
          <p:nvPr>
            <p:ph type="sldNum" sz="quarter" idx="12"/>
          </p:nvPr>
        </p:nvSpPr>
        <p:spPr/>
        <p:txBody>
          <a:bodyPr/>
          <a:lstStyle/>
          <a:p>
            <a:fld id="{C19A29C7-8A9E-4D2D-BDFB-5A77C3E24864}" type="slidenum">
              <a:rPr kumimoji="1" lang="ja-JP" altLang="en-US" smtClean="0"/>
              <a:t>18</a:t>
            </a:fld>
            <a:endParaRPr kumimoji="1" lang="ja-JP" altLang="en-US"/>
          </a:p>
        </p:txBody>
      </p:sp>
      <p:cxnSp>
        <p:nvCxnSpPr>
          <p:cNvPr id="6" name="直線コネクタ 5">
            <a:extLst>
              <a:ext uri="{FF2B5EF4-FFF2-40B4-BE49-F238E27FC236}">
                <a16:creationId xmlns:a16="http://schemas.microsoft.com/office/drawing/2014/main" id="{B5E7F62E-6810-4DAA-A494-58F7C8FE1580}"/>
              </a:ext>
            </a:extLst>
          </p:cNvPr>
          <p:cNvCxnSpPr>
            <a:cxnSpLocks/>
          </p:cNvCxnSpPr>
          <p:nvPr/>
        </p:nvCxnSpPr>
        <p:spPr>
          <a:xfrm>
            <a:off x="4347365" y="4167950"/>
            <a:ext cx="262645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D05D3D4-1B89-451B-8B63-632AF5859419}"/>
              </a:ext>
            </a:extLst>
          </p:cNvPr>
          <p:cNvSpPr txBox="1"/>
          <p:nvPr/>
        </p:nvSpPr>
        <p:spPr>
          <a:xfrm>
            <a:off x="838200" y="1450181"/>
            <a:ext cx="5660524" cy="738664"/>
          </a:xfrm>
          <a:prstGeom prst="rect">
            <a:avLst/>
          </a:prstGeom>
          <a:noFill/>
        </p:spPr>
        <p:txBody>
          <a:bodyPr wrap="none" rtlCol="0">
            <a:spAutoFit/>
          </a:bodyPr>
          <a:lstStyle/>
          <a:p>
            <a:r>
              <a:rPr kumimoji="1" lang="en-US" altLang="ja-JP"/>
              <a:t>Visual C++ &gt; </a:t>
            </a:r>
            <a:r>
              <a:rPr kumimoji="1" lang="ja-JP" altLang="en-US"/>
              <a:t>クロスプラットフォーム </a:t>
            </a:r>
            <a:r>
              <a:rPr kumimoji="1" lang="en-US" altLang="ja-JP"/>
              <a:t>&gt; Azure Sphere</a:t>
            </a:r>
          </a:p>
          <a:p>
            <a:pPr>
              <a:lnSpc>
                <a:spcPct val="150000"/>
              </a:lnSpc>
            </a:pPr>
            <a:r>
              <a:rPr lang="en-US" altLang="ja-JP"/>
              <a:t>Blank Application for MT3620 RDB</a:t>
            </a:r>
            <a:endParaRPr kumimoji="1" lang="ja-JP" altLang="en-US"/>
          </a:p>
        </p:txBody>
      </p:sp>
      <p:cxnSp>
        <p:nvCxnSpPr>
          <p:cNvPr id="7" name="直線コネクタ 6">
            <a:extLst>
              <a:ext uri="{FF2B5EF4-FFF2-40B4-BE49-F238E27FC236}">
                <a16:creationId xmlns:a16="http://schemas.microsoft.com/office/drawing/2014/main" id="{12AD1045-ADD7-48F2-8940-60A74163DFE2}"/>
              </a:ext>
            </a:extLst>
          </p:cNvPr>
          <p:cNvCxnSpPr>
            <a:cxnSpLocks/>
          </p:cNvCxnSpPr>
          <p:nvPr/>
        </p:nvCxnSpPr>
        <p:spPr>
          <a:xfrm>
            <a:off x="3059477" y="5610384"/>
            <a:ext cx="82994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7300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1D6374D-6D84-40B7-991F-8A2E2F7AD94E}"/>
              </a:ext>
            </a:extLst>
          </p:cNvPr>
          <p:cNvSpPr>
            <a:spLocks noGrp="1"/>
          </p:cNvSpPr>
          <p:nvPr>
            <p:ph type="title"/>
          </p:nvPr>
        </p:nvSpPr>
        <p:spPr/>
        <p:txBody>
          <a:bodyPr/>
          <a:lstStyle/>
          <a:p>
            <a:r>
              <a:rPr lang="en-US" altLang="ja-JP"/>
              <a:t>Lab#2.2 Blank App</a:t>
            </a:r>
            <a:r>
              <a:rPr lang="ja-JP" altLang="en-US"/>
              <a:t>のコードを読む</a:t>
            </a:r>
            <a:endParaRPr kumimoji="1" lang="ja-JP" altLang="en-US"/>
          </a:p>
        </p:txBody>
      </p:sp>
      <p:sp>
        <p:nvSpPr>
          <p:cNvPr id="3" name="スライド番号プレースホルダー 2">
            <a:extLst>
              <a:ext uri="{FF2B5EF4-FFF2-40B4-BE49-F238E27FC236}">
                <a16:creationId xmlns:a16="http://schemas.microsoft.com/office/drawing/2014/main" id="{1E7F31FC-0750-4419-859E-06FA35755833}"/>
              </a:ext>
            </a:extLst>
          </p:cNvPr>
          <p:cNvSpPr>
            <a:spLocks noGrp="1"/>
          </p:cNvSpPr>
          <p:nvPr>
            <p:ph type="sldNum" sz="quarter" idx="12"/>
          </p:nvPr>
        </p:nvSpPr>
        <p:spPr/>
        <p:txBody>
          <a:bodyPr/>
          <a:lstStyle/>
          <a:p>
            <a:fld id="{C19A29C7-8A9E-4D2D-BDFB-5A77C3E24864}" type="slidenum">
              <a:rPr kumimoji="1" lang="ja-JP" altLang="en-US" smtClean="0"/>
              <a:t>19</a:t>
            </a:fld>
            <a:endParaRPr kumimoji="1" lang="ja-JP" altLang="en-US"/>
          </a:p>
        </p:txBody>
      </p:sp>
      <p:pic>
        <p:nvPicPr>
          <p:cNvPr id="4" name="図 3">
            <a:extLst>
              <a:ext uri="{FF2B5EF4-FFF2-40B4-BE49-F238E27FC236}">
                <a16:creationId xmlns:a16="http://schemas.microsoft.com/office/drawing/2014/main" id="{B615686D-C4C9-40DD-8AFC-08DCBB5A6B09}"/>
              </a:ext>
            </a:extLst>
          </p:cNvPr>
          <p:cNvPicPr>
            <a:picLocks noChangeAspect="1"/>
          </p:cNvPicPr>
          <p:nvPr/>
        </p:nvPicPr>
        <p:blipFill>
          <a:blip r:embed="rId2"/>
          <a:stretch>
            <a:fillRect/>
          </a:stretch>
        </p:blipFill>
        <p:spPr>
          <a:xfrm>
            <a:off x="813816" y="1816235"/>
            <a:ext cx="3123349" cy="2365820"/>
          </a:xfrm>
          <a:prstGeom prst="rect">
            <a:avLst/>
          </a:prstGeom>
        </p:spPr>
      </p:pic>
      <p:pic>
        <p:nvPicPr>
          <p:cNvPr id="5" name="図 4">
            <a:extLst>
              <a:ext uri="{FF2B5EF4-FFF2-40B4-BE49-F238E27FC236}">
                <a16:creationId xmlns:a16="http://schemas.microsoft.com/office/drawing/2014/main" id="{7BF42FE0-FA5F-48CE-BA22-41F0CF6CD188}"/>
              </a:ext>
            </a:extLst>
          </p:cNvPr>
          <p:cNvPicPr>
            <a:picLocks noChangeAspect="1"/>
          </p:cNvPicPr>
          <p:nvPr/>
        </p:nvPicPr>
        <p:blipFill>
          <a:blip r:embed="rId3"/>
          <a:stretch>
            <a:fillRect/>
          </a:stretch>
        </p:blipFill>
        <p:spPr>
          <a:xfrm>
            <a:off x="4164711" y="1816235"/>
            <a:ext cx="4531233" cy="4862568"/>
          </a:xfrm>
          <a:prstGeom prst="rect">
            <a:avLst/>
          </a:prstGeom>
          <a:ln>
            <a:solidFill>
              <a:srgbClr val="FF0000"/>
            </a:solidFill>
          </a:ln>
        </p:spPr>
      </p:pic>
      <p:cxnSp>
        <p:nvCxnSpPr>
          <p:cNvPr id="8" name="直線コネクタ 7">
            <a:extLst>
              <a:ext uri="{FF2B5EF4-FFF2-40B4-BE49-F238E27FC236}">
                <a16:creationId xmlns:a16="http://schemas.microsoft.com/office/drawing/2014/main" id="{D4C17A10-2AB6-47F3-A0AC-BE18DE8F19C7}"/>
              </a:ext>
            </a:extLst>
          </p:cNvPr>
          <p:cNvCxnSpPr>
            <a:cxnSpLocks/>
            <a:endCxn id="5" idx="1"/>
          </p:cNvCxnSpPr>
          <p:nvPr/>
        </p:nvCxnSpPr>
        <p:spPr>
          <a:xfrm>
            <a:off x="2157984" y="3694176"/>
            <a:ext cx="2006727" cy="55334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9722F8A1-0288-4DEE-B41B-B002569BC7C5}"/>
              </a:ext>
            </a:extLst>
          </p:cNvPr>
          <p:cNvSpPr txBox="1"/>
          <p:nvPr/>
        </p:nvSpPr>
        <p:spPr>
          <a:xfrm>
            <a:off x="9180576" y="2859548"/>
            <a:ext cx="1569660" cy="369332"/>
          </a:xfrm>
          <a:prstGeom prst="rect">
            <a:avLst/>
          </a:prstGeom>
          <a:noFill/>
        </p:spPr>
        <p:txBody>
          <a:bodyPr wrap="none" rtlCol="0">
            <a:spAutoFit/>
          </a:bodyPr>
          <a:lstStyle/>
          <a:p>
            <a:r>
              <a:rPr kumimoji="1" lang="ja-JP" altLang="en-US"/>
              <a:t>通知用の変数</a:t>
            </a:r>
          </a:p>
        </p:txBody>
      </p:sp>
      <p:sp>
        <p:nvSpPr>
          <p:cNvPr id="15" name="テキスト ボックス 14">
            <a:extLst>
              <a:ext uri="{FF2B5EF4-FFF2-40B4-BE49-F238E27FC236}">
                <a16:creationId xmlns:a16="http://schemas.microsoft.com/office/drawing/2014/main" id="{29C8C78C-D98E-4CA4-BFFD-90C9076B0A17}"/>
              </a:ext>
            </a:extLst>
          </p:cNvPr>
          <p:cNvSpPr txBox="1"/>
          <p:nvPr/>
        </p:nvSpPr>
        <p:spPr>
          <a:xfrm>
            <a:off x="9180576" y="3557822"/>
            <a:ext cx="2031325" cy="646331"/>
          </a:xfrm>
          <a:prstGeom prst="rect">
            <a:avLst/>
          </a:prstGeom>
          <a:noFill/>
        </p:spPr>
        <p:txBody>
          <a:bodyPr wrap="none" rtlCol="0">
            <a:spAutoFit/>
          </a:bodyPr>
          <a:lstStyle/>
          <a:p>
            <a:r>
              <a:rPr lang="ja-JP" altLang="en-US"/>
              <a:t>プロセス終了時に</a:t>
            </a:r>
            <a:endParaRPr lang="en-US" altLang="ja-JP"/>
          </a:p>
          <a:p>
            <a:r>
              <a:rPr lang="ja-JP" altLang="en-US"/>
              <a:t>呼ばれる関数</a:t>
            </a:r>
            <a:endParaRPr kumimoji="1" lang="ja-JP" altLang="en-US"/>
          </a:p>
        </p:txBody>
      </p:sp>
      <p:sp>
        <p:nvSpPr>
          <p:cNvPr id="16" name="テキスト ボックス 15">
            <a:extLst>
              <a:ext uri="{FF2B5EF4-FFF2-40B4-BE49-F238E27FC236}">
                <a16:creationId xmlns:a16="http://schemas.microsoft.com/office/drawing/2014/main" id="{81F71FC5-8A29-4855-9B83-097141889D0A}"/>
              </a:ext>
            </a:extLst>
          </p:cNvPr>
          <p:cNvSpPr txBox="1"/>
          <p:nvPr/>
        </p:nvSpPr>
        <p:spPr>
          <a:xfrm>
            <a:off x="9180576" y="5180893"/>
            <a:ext cx="2262158" cy="369332"/>
          </a:xfrm>
          <a:prstGeom prst="rect">
            <a:avLst/>
          </a:prstGeom>
          <a:noFill/>
        </p:spPr>
        <p:txBody>
          <a:bodyPr wrap="none" rtlCol="0">
            <a:spAutoFit/>
          </a:bodyPr>
          <a:lstStyle/>
          <a:p>
            <a:r>
              <a:rPr lang="ja-JP" altLang="en-US"/>
              <a:t>最初に呼ばれる関数</a:t>
            </a:r>
            <a:endParaRPr kumimoji="1" lang="ja-JP" altLang="en-US"/>
          </a:p>
        </p:txBody>
      </p:sp>
      <p:cxnSp>
        <p:nvCxnSpPr>
          <p:cNvPr id="17" name="直線コネクタ 16">
            <a:extLst>
              <a:ext uri="{FF2B5EF4-FFF2-40B4-BE49-F238E27FC236}">
                <a16:creationId xmlns:a16="http://schemas.microsoft.com/office/drawing/2014/main" id="{C996F3A2-3303-4203-A5B1-4D513BB37FE5}"/>
              </a:ext>
            </a:extLst>
          </p:cNvPr>
          <p:cNvCxnSpPr>
            <a:cxnSpLocks/>
          </p:cNvCxnSpPr>
          <p:nvPr/>
        </p:nvCxnSpPr>
        <p:spPr>
          <a:xfrm>
            <a:off x="9239726" y="5531175"/>
            <a:ext cx="208969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B199312A-29D6-41F1-A103-9FA3EE5CE806}"/>
              </a:ext>
            </a:extLst>
          </p:cNvPr>
          <p:cNvSpPr/>
          <p:nvPr/>
        </p:nvSpPr>
        <p:spPr>
          <a:xfrm>
            <a:off x="4649342" y="3035808"/>
            <a:ext cx="3750946" cy="28337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a:extLst>
              <a:ext uri="{FF2B5EF4-FFF2-40B4-BE49-F238E27FC236}">
                <a16:creationId xmlns:a16="http://schemas.microsoft.com/office/drawing/2014/main" id="{87957B3F-48A4-48F5-9E9C-D7D1F2749669}"/>
              </a:ext>
            </a:extLst>
          </p:cNvPr>
          <p:cNvSpPr/>
          <p:nvPr/>
        </p:nvSpPr>
        <p:spPr>
          <a:xfrm>
            <a:off x="4649342" y="3467301"/>
            <a:ext cx="3329181" cy="69036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正方形/長方形 20">
            <a:extLst>
              <a:ext uri="{FF2B5EF4-FFF2-40B4-BE49-F238E27FC236}">
                <a16:creationId xmlns:a16="http://schemas.microsoft.com/office/drawing/2014/main" id="{27FF153A-C77F-4428-B887-11B346C066A1}"/>
              </a:ext>
            </a:extLst>
          </p:cNvPr>
          <p:cNvSpPr/>
          <p:nvPr/>
        </p:nvSpPr>
        <p:spPr>
          <a:xfrm>
            <a:off x="4649342" y="4347972"/>
            <a:ext cx="3329181" cy="215036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2" name="直線コネクタ 21">
            <a:extLst>
              <a:ext uri="{FF2B5EF4-FFF2-40B4-BE49-F238E27FC236}">
                <a16:creationId xmlns:a16="http://schemas.microsoft.com/office/drawing/2014/main" id="{1D181F8F-D179-4A34-AE2A-01DB5272FFAB}"/>
              </a:ext>
            </a:extLst>
          </p:cNvPr>
          <p:cNvCxnSpPr>
            <a:cxnSpLocks/>
            <a:endCxn id="14" idx="1"/>
          </p:cNvCxnSpPr>
          <p:nvPr/>
        </p:nvCxnSpPr>
        <p:spPr>
          <a:xfrm flipV="1">
            <a:off x="8302752" y="3044214"/>
            <a:ext cx="877824" cy="127706"/>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6A6F1CF3-87B7-47CA-BB94-62A65FAE6819}"/>
              </a:ext>
            </a:extLst>
          </p:cNvPr>
          <p:cNvCxnSpPr>
            <a:cxnSpLocks/>
            <a:endCxn id="15" idx="1"/>
          </p:cNvCxnSpPr>
          <p:nvPr/>
        </p:nvCxnSpPr>
        <p:spPr>
          <a:xfrm>
            <a:off x="7875462" y="3833578"/>
            <a:ext cx="1305114" cy="4741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4E3AE7F-30C0-4481-9C07-FF044606FE7B}"/>
              </a:ext>
            </a:extLst>
          </p:cNvPr>
          <p:cNvCxnSpPr>
            <a:cxnSpLocks/>
            <a:endCxn id="16" idx="1"/>
          </p:cNvCxnSpPr>
          <p:nvPr/>
        </p:nvCxnSpPr>
        <p:spPr>
          <a:xfrm flipV="1">
            <a:off x="7892703" y="5365559"/>
            <a:ext cx="1287873" cy="57595"/>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8486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3F038DB-1FD7-4AFB-867D-0067CEC7E7AE}"/>
              </a:ext>
            </a:extLst>
          </p:cNvPr>
          <p:cNvSpPr>
            <a:spLocks noGrp="1"/>
          </p:cNvSpPr>
          <p:nvPr>
            <p:ph type="title"/>
          </p:nvPr>
        </p:nvSpPr>
        <p:spPr/>
        <p:txBody>
          <a:bodyPr/>
          <a:lstStyle/>
          <a:p>
            <a:r>
              <a:rPr kumimoji="1" lang="en-US" altLang="ja-JP"/>
              <a:t>Azure Sphere Self Hands-on</a:t>
            </a:r>
            <a:endParaRPr kumimoji="1" lang="ja-JP" altLang="en-US"/>
          </a:p>
        </p:txBody>
      </p:sp>
      <p:sp>
        <p:nvSpPr>
          <p:cNvPr id="4" name="テキスト ボックス 3">
            <a:extLst>
              <a:ext uri="{FF2B5EF4-FFF2-40B4-BE49-F238E27FC236}">
                <a16:creationId xmlns:a16="http://schemas.microsoft.com/office/drawing/2014/main" id="{4DA65923-6577-4A66-8225-11A9FB7BCDDE}"/>
              </a:ext>
            </a:extLst>
          </p:cNvPr>
          <p:cNvSpPr txBox="1"/>
          <p:nvPr/>
        </p:nvSpPr>
        <p:spPr>
          <a:xfrm>
            <a:off x="1605828" y="1560060"/>
            <a:ext cx="7896714" cy="4544834"/>
          </a:xfrm>
          <a:prstGeom prst="rect">
            <a:avLst/>
          </a:prstGeom>
          <a:noFill/>
        </p:spPr>
        <p:txBody>
          <a:bodyPr wrap="none" rtlCol="0">
            <a:spAutoFit/>
          </a:bodyPr>
          <a:lstStyle/>
          <a:p>
            <a:pPr>
              <a:lnSpc>
                <a:spcPct val="150000"/>
              </a:lnSpc>
            </a:pPr>
            <a:r>
              <a:rPr kumimoji="1" lang="en-US" altLang="ja-JP" sz="2800"/>
              <a:t>Lab#1 The Blink Sample</a:t>
            </a:r>
          </a:p>
          <a:p>
            <a:pPr>
              <a:lnSpc>
                <a:spcPct val="150000"/>
              </a:lnSpc>
            </a:pPr>
            <a:r>
              <a:rPr lang="en-US" altLang="ja-JP" sz="2800"/>
              <a:t>Lab#2 Create Digital I/O App from the Blank App</a:t>
            </a:r>
          </a:p>
          <a:p>
            <a:pPr>
              <a:lnSpc>
                <a:spcPct val="150000"/>
              </a:lnSpc>
            </a:pPr>
            <a:r>
              <a:rPr kumimoji="1" lang="en-US" altLang="ja-JP" sz="2800"/>
              <a:t>Lab#3 To use Static Library</a:t>
            </a:r>
          </a:p>
          <a:p>
            <a:pPr>
              <a:lnSpc>
                <a:spcPct val="150000"/>
              </a:lnSpc>
            </a:pPr>
            <a:r>
              <a:rPr lang="en-US" altLang="ja-JP" sz="2800"/>
              <a:t>Lab#4 The Azure IoT Hub Sample</a:t>
            </a:r>
          </a:p>
          <a:p>
            <a:pPr>
              <a:lnSpc>
                <a:spcPct val="150000"/>
              </a:lnSpc>
            </a:pPr>
            <a:r>
              <a:rPr kumimoji="1" lang="en-US" altLang="ja-JP" sz="2800"/>
              <a:t>Lab#5 Create </a:t>
            </a:r>
            <a:r>
              <a:rPr lang="en-US" altLang="ja-JP" sz="2800"/>
              <a:t>Telemetry App from the Blank App</a:t>
            </a:r>
          </a:p>
          <a:p>
            <a:pPr>
              <a:lnSpc>
                <a:spcPct val="150000"/>
              </a:lnSpc>
            </a:pPr>
            <a:r>
              <a:rPr lang="en-US" altLang="ja-JP" sz="2800"/>
              <a:t>Lab#6 Send to Azure IoT Central w/o DPS</a:t>
            </a:r>
          </a:p>
          <a:p>
            <a:pPr>
              <a:lnSpc>
                <a:spcPct val="150000"/>
              </a:lnSpc>
            </a:pPr>
            <a:r>
              <a:rPr lang="en-US" altLang="ja-JP" sz="2800"/>
              <a:t>Lab#7 Send to Azure IoT Central w DPS</a:t>
            </a:r>
          </a:p>
        </p:txBody>
      </p:sp>
      <p:sp>
        <p:nvSpPr>
          <p:cNvPr id="5" name="スライド番号プレースホルダー 4">
            <a:extLst>
              <a:ext uri="{FF2B5EF4-FFF2-40B4-BE49-F238E27FC236}">
                <a16:creationId xmlns:a16="http://schemas.microsoft.com/office/drawing/2014/main" id="{2D097FEB-FBAB-4955-82C8-C63704FE64E5}"/>
              </a:ext>
            </a:extLst>
          </p:cNvPr>
          <p:cNvSpPr>
            <a:spLocks noGrp="1"/>
          </p:cNvSpPr>
          <p:nvPr>
            <p:ph type="sldNum" sz="quarter" idx="12"/>
          </p:nvPr>
        </p:nvSpPr>
        <p:spPr/>
        <p:txBody>
          <a:bodyPr/>
          <a:lstStyle/>
          <a:p>
            <a:fld id="{C19A29C7-8A9E-4D2D-BDFB-5A77C3E24864}" type="slidenum">
              <a:rPr kumimoji="1" lang="ja-JP" altLang="en-US" smtClean="0"/>
              <a:t>2</a:t>
            </a:fld>
            <a:endParaRPr kumimoji="1" lang="ja-JP" altLang="en-US"/>
          </a:p>
        </p:txBody>
      </p:sp>
    </p:spTree>
    <p:extLst>
      <p:ext uri="{BB962C8B-B14F-4D97-AF65-F5344CB8AC3E}">
        <p14:creationId xmlns:p14="http://schemas.microsoft.com/office/powerpoint/2010/main" val="2607976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DE0BDAC-5E33-47B3-B41C-55F21CAE44F3}"/>
              </a:ext>
            </a:extLst>
          </p:cNvPr>
          <p:cNvSpPr>
            <a:spLocks noGrp="1"/>
          </p:cNvSpPr>
          <p:nvPr>
            <p:ph type="title"/>
          </p:nvPr>
        </p:nvSpPr>
        <p:spPr/>
        <p:txBody>
          <a:bodyPr/>
          <a:lstStyle/>
          <a:p>
            <a:r>
              <a:rPr lang="en-US" altLang="ja-JP"/>
              <a:t>Lab#2.2 Blank App</a:t>
            </a:r>
            <a:r>
              <a:rPr lang="ja-JP" altLang="en-US"/>
              <a:t>のコードを読む</a:t>
            </a:r>
            <a:endParaRPr kumimoji="1" lang="ja-JP" altLang="en-US"/>
          </a:p>
        </p:txBody>
      </p:sp>
      <p:sp>
        <p:nvSpPr>
          <p:cNvPr id="3" name="スライド番号プレースホルダー 2">
            <a:extLst>
              <a:ext uri="{FF2B5EF4-FFF2-40B4-BE49-F238E27FC236}">
                <a16:creationId xmlns:a16="http://schemas.microsoft.com/office/drawing/2014/main" id="{69206AFD-FB5F-4D52-B6CF-3E0FEDDC271E}"/>
              </a:ext>
            </a:extLst>
          </p:cNvPr>
          <p:cNvSpPr>
            <a:spLocks noGrp="1"/>
          </p:cNvSpPr>
          <p:nvPr>
            <p:ph type="sldNum" sz="quarter" idx="12"/>
          </p:nvPr>
        </p:nvSpPr>
        <p:spPr/>
        <p:txBody>
          <a:bodyPr/>
          <a:lstStyle/>
          <a:p>
            <a:fld id="{C19A29C7-8A9E-4D2D-BDFB-5A77C3E24864}" type="slidenum">
              <a:rPr kumimoji="1" lang="ja-JP" altLang="en-US" smtClean="0"/>
              <a:t>20</a:t>
            </a:fld>
            <a:endParaRPr kumimoji="1" lang="ja-JP" altLang="en-US"/>
          </a:p>
        </p:txBody>
      </p:sp>
      <p:sp>
        <p:nvSpPr>
          <p:cNvPr id="4" name="テキスト ボックス 3">
            <a:extLst>
              <a:ext uri="{FF2B5EF4-FFF2-40B4-BE49-F238E27FC236}">
                <a16:creationId xmlns:a16="http://schemas.microsoft.com/office/drawing/2014/main" id="{69B5D3DD-FFEE-414F-A73B-0A17251B3AC7}"/>
              </a:ext>
            </a:extLst>
          </p:cNvPr>
          <p:cNvSpPr txBox="1"/>
          <p:nvPr/>
        </p:nvSpPr>
        <p:spPr>
          <a:xfrm>
            <a:off x="460248" y="2091670"/>
            <a:ext cx="5949064" cy="4401205"/>
          </a:xfrm>
          <a:prstGeom prst="rect">
            <a:avLst/>
          </a:prstGeom>
          <a:solidFill>
            <a:schemeClr val="tx1"/>
          </a:solidFill>
        </p:spPr>
        <p:txBody>
          <a:bodyPr wrap="none" rtlCol="0">
            <a:spAutoFit/>
          </a:bodyPr>
          <a:lstStyle/>
          <a:p>
            <a:r>
              <a:rPr lang="en-US" altLang="ja-JP" sz="1400">
                <a:solidFill>
                  <a:schemeClr val="bg1"/>
                </a:solidFill>
                <a:latin typeface="Consolas" panose="020B0609020204030204" pitchFamily="49" charset="0"/>
              </a:rPr>
              <a:t>int main(int argc, char *argv[])</a:t>
            </a:r>
          </a:p>
          <a:p>
            <a:r>
              <a:rPr lang="en-US" altLang="ja-JP" sz="1400">
                <a:solidFill>
                  <a:schemeClr val="bg1"/>
                </a:solidFill>
                <a:latin typeface="Consolas" panose="020B0609020204030204" pitchFamily="49" charset="0"/>
              </a:rPr>
              <a:t>{</a:t>
            </a:r>
          </a:p>
          <a:p>
            <a:r>
              <a:rPr lang="en-US" altLang="ja-JP" sz="1400">
                <a:solidFill>
                  <a:schemeClr val="bg1"/>
                </a:solidFill>
                <a:latin typeface="Consolas" panose="020B0609020204030204" pitchFamily="49" charset="0"/>
              </a:rPr>
              <a:t>    Log_Debug("Application starting.\n");</a:t>
            </a:r>
          </a:p>
          <a:p>
            <a:endParaRPr lang="en-US" altLang="ja-JP" sz="1400">
              <a:solidFill>
                <a:schemeClr val="bg1"/>
              </a:solidFill>
              <a:latin typeface="Consolas" panose="020B0609020204030204" pitchFamily="49" charset="0"/>
            </a:endParaRPr>
          </a:p>
          <a:p>
            <a:r>
              <a:rPr lang="en-US" altLang="ja-JP" sz="1400">
                <a:solidFill>
                  <a:schemeClr val="bg1"/>
                </a:solidFill>
                <a:latin typeface="Consolas" panose="020B0609020204030204" pitchFamily="49" charset="0"/>
              </a:rPr>
              <a:t>    // Register a SIGTERM handler for termination requests</a:t>
            </a:r>
          </a:p>
          <a:p>
            <a:r>
              <a:rPr lang="en-US" altLang="ja-JP" sz="1400">
                <a:solidFill>
                  <a:schemeClr val="bg1"/>
                </a:solidFill>
                <a:latin typeface="Consolas" panose="020B0609020204030204" pitchFamily="49" charset="0"/>
              </a:rPr>
              <a:t>    struct sigaction action;</a:t>
            </a:r>
          </a:p>
          <a:p>
            <a:r>
              <a:rPr lang="en-US" altLang="ja-JP" sz="1400">
                <a:solidFill>
                  <a:schemeClr val="bg1"/>
                </a:solidFill>
                <a:latin typeface="Consolas" panose="020B0609020204030204" pitchFamily="49" charset="0"/>
              </a:rPr>
              <a:t>    memset(&amp;action, 0, sizeof(struct sigaction));</a:t>
            </a:r>
          </a:p>
          <a:p>
            <a:r>
              <a:rPr lang="en-US" altLang="ja-JP" sz="1400">
                <a:solidFill>
                  <a:schemeClr val="bg1"/>
                </a:solidFill>
                <a:latin typeface="Consolas" panose="020B0609020204030204" pitchFamily="49" charset="0"/>
              </a:rPr>
              <a:t>    action.sa_handler = </a:t>
            </a:r>
            <a:r>
              <a:rPr lang="en-US" altLang="ja-JP" sz="1400">
                <a:solidFill>
                  <a:srgbClr val="FF0000"/>
                </a:solidFill>
                <a:latin typeface="Consolas" panose="020B0609020204030204" pitchFamily="49" charset="0"/>
              </a:rPr>
              <a:t>TerminationHandler</a:t>
            </a:r>
            <a:r>
              <a:rPr lang="en-US" altLang="ja-JP" sz="1400">
                <a:solidFill>
                  <a:schemeClr val="bg1"/>
                </a:solidFill>
                <a:latin typeface="Consolas" panose="020B0609020204030204" pitchFamily="49" charset="0"/>
              </a:rPr>
              <a:t>;</a:t>
            </a:r>
          </a:p>
          <a:p>
            <a:r>
              <a:rPr lang="en-US" altLang="ja-JP" sz="1400">
                <a:solidFill>
                  <a:schemeClr val="bg1"/>
                </a:solidFill>
                <a:latin typeface="Consolas" panose="020B0609020204030204" pitchFamily="49" charset="0"/>
              </a:rPr>
              <a:t>    sigaction(SIGTERM, &amp;action, NULL);</a:t>
            </a:r>
          </a:p>
          <a:p>
            <a:endParaRPr lang="en-US" altLang="ja-JP" sz="1400">
              <a:solidFill>
                <a:schemeClr val="bg1"/>
              </a:solidFill>
              <a:latin typeface="Consolas" panose="020B0609020204030204" pitchFamily="49" charset="0"/>
            </a:endParaRPr>
          </a:p>
          <a:p>
            <a:r>
              <a:rPr lang="en-US" altLang="ja-JP" sz="1400">
                <a:solidFill>
                  <a:schemeClr val="bg1"/>
                </a:solidFill>
                <a:latin typeface="Consolas" panose="020B0609020204030204" pitchFamily="49" charset="0"/>
              </a:rPr>
              <a:t>    // Main loop</a:t>
            </a:r>
          </a:p>
          <a:p>
            <a:r>
              <a:rPr lang="en-US" altLang="ja-JP" sz="1400">
                <a:solidFill>
                  <a:schemeClr val="bg1"/>
                </a:solidFill>
                <a:latin typeface="Consolas" panose="020B0609020204030204" pitchFamily="49" charset="0"/>
              </a:rPr>
              <a:t>    const struct timespec sleepTime = {1, 0};</a:t>
            </a:r>
          </a:p>
          <a:p>
            <a:r>
              <a:rPr lang="en-US" altLang="ja-JP" sz="1400">
                <a:solidFill>
                  <a:schemeClr val="bg1"/>
                </a:solidFill>
                <a:latin typeface="Consolas" panose="020B0609020204030204" pitchFamily="49" charset="0"/>
              </a:rPr>
              <a:t>    while (!</a:t>
            </a:r>
            <a:r>
              <a:rPr lang="en-US" altLang="ja-JP" sz="1400">
                <a:solidFill>
                  <a:srgbClr val="FF0000"/>
                </a:solidFill>
                <a:latin typeface="Consolas" panose="020B0609020204030204" pitchFamily="49" charset="0"/>
              </a:rPr>
              <a:t>terminationRequired</a:t>
            </a:r>
            <a:r>
              <a:rPr lang="en-US" altLang="ja-JP" sz="1400">
                <a:solidFill>
                  <a:schemeClr val="bg1"/>
                </a:solidFill>
                <a:latin typeface="Consolas" panose="020B0609020204030204" pitchFamily="49" charset="0"/>
              </a:rPr>
              <a:t>) {</a:t>
            </a:r>
          </a:p>
          <a:p>
            <a:r>
              <a:rPr lang="en-US" altLang="ja-JP" sz="1400">
                <a:solidFill>
                  <a:schemeClr val="bg1"/>
                </a:solidFill>
                <a:latin typeface="Consolas" panose="020B0609020204030204" pitchFamily="49" charset="0"/>
              </a:rPr>
              <a:t>        Log_Debug("Hello world!\n");</a:t>
            </a:r>
          </a:p>
          <a:p>
            <a:r>
              <a:rPr lang="en-US" altLang="ja-JP" sz="1400">
                <a:solidFill>
                  <a:schemeClr val="bg1"/>
                </a:solidFill>
                <a:latin typeface="Consolas" panose="020B0609020204030204" pitchFamily="49" charset="0"/>
              </a:rPr>
              <a:t>        nanosleep(&amp;sleepTime, NULL);</a:t>
            </a:r>
          </a:p>
          <a:p>
            <a:r>
              <a:rPr lang="en-US" altLang="ja-JP" sz="1400">
                <a:solidFill>
                  <a:schemeClr val="bg1"/>
                </a:solidFill>
                <a:latin typeface="Consolas" panose="020B0609020204030204" pitchFamily="49" charset="0"/>
              </a:rPr>
              <a:t>    }</a:t>
            </a:r>
          </a:p>
          <a:p>
            <a:endParaRPr lang="en-US" altLang="ja-JP" sz="1400">
              <a:solidFill>
                <a:schemeClr val="bg1"/>
              </a:solidFill>
              <a:latin typeface="Consolas" panose="020B0609020204030204" pitchFamily="49" charset="0"/>
            </a:endParaRPr>
          </a:p>
          <a:p>
            <a:r>
              <a:rPr lang="en-US" altLang="ja-JP" sz="1400">
                <a:solidFill>
                  <a:schemeClr val="bg1"/>
                </a:solidFill>
                <a:latin typeface="Consolas" panose="020B0609020204030204" pitchFamily="49" charset="0"/>
              </a:rPr>
              <a:t>    Log_Debug("Application exiting.\n");</a:t>
            </a:r>
          </a:p>
          <a:p>
            <a:r>
              <a:rPr lang="en-US" altLang="ja-JP" sz="1400">
                <a:solidFill>
                  <a:schemeClr val="bg1"/>
                </a:solidFill>
                <a:latin typeface="Consolas" panose="020B0609020204030204" pitchFamily="49" charset="0"/>
              </a:rPr>
              <a:t>    return 0;</a:t>
            </a:r>
          </a:p>
          <a:p>
            <a:r>
              <a:rPr lang="en-US" altLang="ja-JP" sz="1400">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C1AC1FBB-BEE8-4863-936F-A01511F0546C}"/>
              </a:ext>
            </a:extLst>
          </p:cNvPr>
          <p:cNvSpPr txBox="1"/>
          <p:nvPr/>
        </p:nvSpPr>
        <p:spPr>
          <a:xfrm>
            <a:off x="6799456" y="3305636"/>
            <a:ext cx="4764446" cy="646331"/>
          </a:xfrm>
          <a:prstGeom prst="rect">
            <a:avLst/>
          </a:prstGeom>
          <a:noFill/>
        </p:spPr>
        <p:txBody>
          <a:bodyPr wrap="none" rtlCol="0">
            <a:spAutoFit/>
          </a:bodyPr>
          <a:lstStyle/>
          <a:p>
            <a:r>
              <a:rPr lang="ja-JP" altLang="en-US"/>
              <a:t>プロセス終了時に</a:t>
            </a:r>
            <a:r>
              <a:rPr lang="en-US" altLang="ja-JP">
                <a:solidFill>
                  <a:srgbClr val="FF0000"/>
                </a:solidFill>
              </a:rPr>
              <a:t>TerminationHandler</a:t>
            </a:r>
            <a:r>
              <a:rPr lang="ja-JP" altLang="en-US"/>
              <a:t>関数を</a:t>
            </a:r>
            <a:endParaRPr lang="en-US" altLang="ja-JP"/>
          </a:p>
          <a:p>
            <a:r>
              <a:rPr lang="ja-JP" altLang="en-US"/>
              <a:t>呼ぶよう設定</a:t>
            </a:r>
            <a:endParaRPr kumimoji="1" lang="ja-JP" altLang="en-US"/>
          </a:p>
        </p:txBody>
      </p:sp>
      <p:sp>
        <p:nvSpPr>
          <p:cNvPr id="8" name="テキスト ボックス 7">
            <a:extLst>
              <a:ext uri="{FF2B5EF4-FFF2-40B4-BE49-F238E27FC236}">
                <a16:creationId xmlns:a16="http://schemas.microsoft.com/office/drawing/2014/main" id="{460D5302-9364-43B2-977F-CE6D88C58E8F}"/>
              </a:ext>
            </a:extLst>
          </p:cNvPr>
          <p:cNvSpPr txBox="1"/>
          <p:nvPr/>
        </p:nvSpPr>
        <p:spPr>
          <a:xfrm>
            <a:off x="6799456" y="4766968"/>
            <a:ext cx="4847802" cy="369332"/>
          </a:xfrm>
          <a:prstGeom prst="rect">
            <a:avLst/>
          </a:prstGeom>
          <a:noFill/>
        </p:spPr>
        <p:txBody>
          <a:bodyPr wrap="none" rtlCol="0">
            <a:spAutoFit/>
          </a:bodyPr>
          <a:lstStyle/>
          <a:p>
            <a:r>
              <a:rPr kumimoji="1" lang="en-US" altLang="ja-JP">
                <a:solidFill>
                  <a:srgbClr val="FF0000"/>
                </a:solidFill>
              </a:rPr>
              <a:t>terminationRequired</a:t>
            </a:r>
            <a:r>
              <a:rPr kumimoji="1" lang="ja-JP" altLang="en-US"/>
              <a:t>が</a:t>
            </a:r>
            <a:r>
              <a:rPr kumimoji="1" lang="en-US" altLang="ja-JP"/>
              <a:t>false</a:t>
            </a:r>
            <a:r>
              <a:rPr kumimoji="1" lang="ja-JP" altLang="en-US"/>
              <a:t>の間、</a:t>
            </a:r>
            <a:r>
              <a:rPr lang="ja-JP" altLang="en-US"/>
              <a:t>永久ループ</a:t>
            </a:r>
            <a:endParaRPr kumimoji="1" lang="en-US" altLang="ja-JP"/>
          </a:p>
        </p:txBody>
      </p:sp>
      <p:sp>
        <p:nvSpPr>
          <p:cNvPr id="9" name="正方形/長方形 8">
            <a:extLst>
              <a:ext uri="{FF2B5EF4-FFF2-40B4-BE49-F238E27FC236}">
                <a16:creationId xmlns:a16="http://schemas.microsoft.com/office/drawing/2014/main" id="{CCFE8B72-8DE1-406E-91F4-5756B43155C3}"/>
              </a:ext>
            </a:extLst>
          </p:cNvPr>
          <p:cNvSpPr/>
          <p:nvPr/>
        </p:nvSpPr>
        <p:spPr>
          <a:xfrm>
            <a:off x="850392" y="3164141"/>
            <a:ext cx="4636008" cy="9445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a:extLst>
              <a:ext uri="{FF2B5EF4-FFF2-40B4-BE49-F238E27FC236}">
                <a16:creationId xmlns:a16="http://schemas.microsoft.com/office/drawing/2014/main" id="{6C7F7962-1125-44BC-B3D8-BFAA540BF4E5}"/>
              </a:ext>
            </a:extLst>
          </p:cNvPr>
          <p:cNvSpPr/>
          <p:nvPr/>
        </p:nvSpPr>
        <p:spPr>
          <a:xfrm>
            <a:off x="850392" y="4477829"/>
            <a:ext cx="4636008" cy="110610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B5620636-EC56-417F-A343-C2A009A9C893}"/>
              </a:ext>
            </a:extLst>
          </p:cNvPr>
          <p:cNvCxnSpPr>
            <a:cxnSpLocks/>
            <a:endCxn id="7" idx="1"/>
          </p:cNvCxnSpPr>
          <p:nvPr/>
        </p:nvCxnSpPr>
        <p:spPr>
          <a:xfrm>
            <a:off x="5392545" y="3568890"/>
            <a:ext cx="1406911" cy="59912"/>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4" name="直線コネクタ 13">
            <a:extLst>
              <a:ext uri="{FF2B5EF4-FFF2-40B4-BE49-F238E27FC236}">
                <a16:creationId xmlns:a16="http://schemas.microsoft.com/office/drawing/2014/main" id="{CB8D3B44-CF46-4650-AFEF-B502786B89AA}"/>
              </a:ext>
            </a:extLst>
          </p:cNvPr>
          <p:cNvCxnSpPr>
            <a:cxnSpLocks/>
            <a:endCxn id="8" idx="1"/>
          </p:cNvCxnSpPr>
          <p:nvPr/>
        </p:nvCxnSpPr>
        <p:spPr>
          <a:xfrm>
            <a:off x="5392544" y="4891722"/>
            <a:ext cx="1406912" cy="59912"/>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3FFEB732-0961-48C3-AB8E-AE46519E86FB}"/>
              </a:ext>
            </a:extLst>
          </p:cNvPr>
          <p:cNvCxnSpPr>
            <a:cxnSpLocks/>
          </p:cNvCxnSpPr>
          <p:nvPr/>
        </p:nvCxnSpPr>
        <p:spPr>
          <a:xfrm>
            <a:off x="10314432" y="5111916"/>
            <a:ext cx="128405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0750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3EDB56-5042-495E-9768-A03B9B21328F}"/>
              </a:ext>
            </a:extLst>
          </p:cNvPr>
          <p:cNvSpPr>
            <a:spLocks noGrp="1"/>
          </p:cNvSpPr>
          <p:nvPr>
            <p:ph type="title"/>
          </p:nvPr>
        </p:nvSpPr>
        <p:spPr/>
        <p:txBody>
          <a:bodyPr/>
          <a:lstStyle/>
          <a:p>
            <a:r>
              <a:rPr lang="en-US" altLang="ja-JP"/>
              <a:t>Lab#2.3 A</a:t>
            </a:r>
            <a:r>
              <a:rPr lang="ja-JP" altLang="en-US"/>
              <a:t>ボタンをログに出力</a:t>
            </a:r>
            <a:endParaRPr kumimoji="1" lang="ja-JP" altLang="en-US"/>
          </a:p>
        </p:txBody>
      </p:sp>
      <p:sp>
        <p:nvSpPr>
          <p:cNvPr id="3" name="スライド番号プレースホルダー 2">
            <a:extLst>
              <a:ext uri="{FF2B5EF4-FFF2-40B4-BE49-F238E27FC236}">
                <a16:creationId xmlns:a16="http://schemas.microsoft.com/office/drawing/2014/main" id="{943BF1EE-C9C5-4E84-ADC3-20951CDF7618}"/>
              </a:ext>
            </a:extLst>
          </p:cNvPr>
          <p:cNvSpPr>
            <a:spLocks noGrp="1"/>
          </p:cNvSpPr>
          <p:nvPr>
            <p:ph type="sldNum" sz="quarter" idx="12"/>
          </p:nvPr>
        </p:nvSpPr>
        <p:spPr/>
        <p:txBody>
          <a:bodyPr/>
          <a:lstStyle/>
          <a:p>
            <a:fld id="{C19A29C7-8A9E-4D2D-BDFB-5A77C3E24864}" type="slidenum">
              <a:rPr kumimoji="1" lang="ja-JP" altLang="en-US" smtClean="0"/>
              <a:t>21</a:t>
            </a:fld>
            <a:endParaRPr kumimoji="1" lang="ja-JP" altLang="en-US"/>
          </a:p>
        </p:txBody>
      </p:sp>
      <p:sp>
        <p:nvSpPr>
          <p:cNvPr id="4" name="テキスト ボックス 3">
            <a:extLst>
              <a:ext uri="{FF2B5EF4-FFF2-40B4-BE49-F238E27FC236}">
                <a16:creationId xmlns:a16="http://schemas.microsoft.com/office/drawing/2014/main" id="{541F280D-10EE-4914-87F9-68F46E210F78}"/>
              </a:ext>
            </a:extLst>
          </p:cNvPr>
          <p:cNvSpPr txBox="1"/>
          <p:nvPr/>
        </p:nvSpPr>
        <p:spPr>
          <a:xfrm>
            <a:off x="0" y="6488668"/>
            <a:ext cx="9488495" cy="369332"/>
          </a:xfrm>
          <a:prstGeom prst="rect">
            <a:avLst/>
          </a:prstGeom>
          <a:noFill/>
        </p:spPr>
        <p:txBody>
          <a:bodyPr wrap="none" rtlCol="0">
            <a:spAutoFit/>
          </a:bodyPr>
          <a:lstStyle/>
          <a:p>
            <a:r>
              <a:rPr lang="en-US" altLang="ja-JP">
                <a:hlinkClick r:id="rId2"/>
              </a:rPr>
              <a:t>https://docs.microsoft.com/ja-jp/azure-sphere/hardware/mt3620-user-guide#user-buttons</a:t>
            </a:r>
            <a:endParaRPr lang="en-US" altLang="ja-JP"/>
          </a:p>
        </p:txBody>
      </p:sp>
      <p:sp>
        <p:nvSpPr>
          <p:cNvPr id="5" name="テキスト ボックス 4">
            <a:extLst>
              <a:ext uri="{FF2B5EF4-FFF2-40B4-BE49-F238E27FC236}">
                <a16:creationId xmlns:a16="http://schemas.microsoft.com/office/drawing/2014/main" id="{2B2DC4E1-D5A2-4E55-B4C9-C7807A1C6ECA}"/>
              </a:ext>
            </a:extLst>
          </p:cNvPr>
          <p:cNvSpPr txBox="1"/>
          <p:nvPr/>
        </p:nvSpPr>
        <p:spPr>
          <a:xfrm>
            <a:off x="4602042" y="2137097"/>
            <a:ext cx="7046976" cy="1708160"/>
          </a:xfrm>
          <a:prstGeom prst="rect">
            <a:avLst/>
          </a:prstGeom>
          <a:noFill/>
        </p:spPr>
        <p:txBody>
          <a:bodyPr wrap="square" rtlCol="0">
            <a:spAutoFit/>
          </a:bodyPr>
          <a:lstStyle/>
          <a:p>
            <a:pPr>
              <a:lnSpc>
                <a:spcPct val="150000"/>
              </a:lnSpc>
            </a:pPr>
            <a:r>
              <a:rPr lang="en-US" altLang="ja-JP"/>
              <a:t>The two user buttons (A and B) are connected to the GPIO pins listed in the following table. Note that these GPIO inputs are pulled high via 4.7K resistors. Therefore, the default input state of these GPIOs is high; when a user presses a button, the GPIO input is low.</a:t>
            </a:r>
            <a:endParaRPr kumimoji="1" lang="ja-JP" altLang="en-US"/>
          </a:p>
        </p:txBody>
      </p:sp>
      <p:pic>
        <p:nvPicPr>
          <p:cNvPr id="6" name="図 5">
            <a:extLst>
              <a:ext uri="{FF2B5EF4-FFF2-40B4-BE49-F238E27FC236}">
                <a16:creationId xmlns:a16="http://schemas.microsoft.com/office/drawing/2014/main" id="{5E44651D-331D-4FCE-9EB7-B4414900FDE1}"/>
              </a:ext>
            </a:extLst>
          </p:cNvPr>
          <p:cNvPicPr>
            <a:picLocks noChangeAspect="1"/>
          </p:cNvPicPr>
          <p:nvPr/>
        </p:nvPicPr>
        <p:blipFill>
          <a:blip r:embed="rId3"/>
          <a:stretch>
            <a:fillRect/>
          </a:stretch>
        </p:blipFill>
        <p:spPr>
          <a:xfrm>
            <a:off x="512432" y="2137097"/>
            <a:ext cx="3749112" cy="3242903"/>
          </a:xfrm>
          <a:prstGeom prst="rect">
            <a:avLst/>
          </a:prstGeom>
        </p:spPr>
      </p:pic>
      <p:sp>
        <p:nvSpPr>
          <p:cNvPr id="7" name="テキスト ボックス 6">
            <a:extLst>
              <a:ext uri="{FF2B5EF4-FFF2-40B4-BE49-F238E27FC236}">
                <a16:creationId xmlns:a16="http://schemas.microsoft.com/office/drawing/2014/main" id="{0B91B0FA-0C2D-47C2-9CEB-CD3525047171}"/>
              </a:ext>
            </a:extLst>
          </p:cNvPr>
          <p:cNvSpPr txBox="1"/>
          <p:nvPr/>
        </p:nvSpPr>
        <p:spPr>
          <a:xfrm>
            <a:off x="577878" y="2374447"/>
            <a:ext cx="1535598"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A</a:t>
            </a:r>
            <a:r>
              <a:rPr lang="ja-JP" altLang="en-US">
                <a:solidFill>
                  <a:schemeClr val="bg1"/>
                </a:solidFill>
                <a:latin typeface="Consolas" panose="020B0609020204030204" pitchFamily="49" charset="0"/>
              </a:rPr>
              <a:t>ボタン</a:t>
            </a:r>
            <a:endParaRPr lang="en-US" altLang="ja-JP">
              <a:solidFill>
                <a:schemeClr val="bg1"/>
              </a:solidFill>
              <a:latin typeface="Consolas" panose="020B0609020204030204" pitchFamily="49" charset="0"/>
            </a:endParaRPr>
          </a:p>
        </p:txBody>
      </p:sp>
      <p:cxnSp>
        <p:nvCxnSpPr>
          <p:cNvPr id="8" name="直線コネクタ 7">
            <a:extLst>
              <a:ext uri="{FF2B5EF4-FFF2-40B4-BE49-F238E27FC236}">
                <a16:creationId xmlns:a16="http://schemas.microsoft.com/office/drawing/2014/main" id="{03284F69-E023-4CE3-80F9-77EC56452711}"/>
              </a:ext>
            </a:extLst>
          </p:cNvPr>
          <p:cNvCxnSpPr>
            <a:cxnSpLocks/>
            <a:endCxn id="7" idx="2"/>
          </p:cNvCxnSpPr>
          <p:nvPr/>
        </p:nvCxnSpPr>
        <p:spPr>
          <a:xfrm flipH="1" flipV="1">
            <a:off x="1345677" y="2743779"/>
            <a:ext cx="467515" cy="92601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1" name="直線コネクタ 10">
            <a:extLst>
              <a:ext uri="{FF2B5EF4-FFF2-40B4-BE49-F238E27FC236}">
                <a16:creationId xmlns:a16="http://schemas.microsoft.com/office/drawing/2014/main" id="{3BFC06FF-7B31-4A07-9CFD-2AF999CD4F17}"/>
              </a:ext>
            </a:extLst>
          </p:cNvPr>
          <p:cNvCxnSpPr>
            <a:cxnSpLocks/>
          </p:cNvCxnSpPr>
          <p:nvPr/>
        </p:nvCxnSpPr>
        <p:spPr>
          <a:xfrm>
            <a:off x="8113338" y="3375284"/>
            <a:ext cx="330708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38726ADC-F977-4FAF-8FB0-10BF5A8F94E2}"/>
              </a:ext>
            </a:extLst>
          </p:cNvPr>
          <p:cNvCxnSpPr>
            <a:cxnSpLocks/>
          </p:cNvCxnSpPr>
          <p:nvPr/>
        </p:nvCxnSpPr>
        <p:spPr>
          <a:xfrm>
            <a:off x="4638618" y="3794497"/>
            <a:ext cx="678180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4ED21A76-60AA-43E6-B47C-24C2373DD4F3}"/>
              </a:ext>
            </a:extLst>
          </p:cNvPr>
          <p:cNvSpPr txBox="1"/>
          <p:nvPr/>
        </p:nvSpPr>
        <p:spPr>
          <a:xfrm>
            <a:off x="7038202" y="4445591"/>
            <a:ext cx="3991798" cy="369332"/>
          </a:xfrm>
          <a:prstGeom prst="rect">
            <a:avLst/>
          </a:prstGeom>
          <a:noFill/>
        </p:spPr>
        <p:txBody>
          <a:bodyPr wrap="none" rtlCol="0">
            <a:spAutoFit/>
          </a:bodyPr>
          <a:lstStyle/>
          <a:p>
            <a:r>
              <a:rPr lang="ja-JP" altLang="en-US"/>
              <a:t>通常は</a:t>
            </a:r>
            <a:r>
              <a:rPr lang="en-US" altLang="ja-JP"/>
              <a:t>HIGH</a:t>
            </a:r>
            <a:r>
              <a:rPr lang="ja-JP" altLang="en-US"/>
              <a:t>で、ボタンを押すと</a:t>
            </a:r>
            <a:r>
              <a:rPr lang="en-US" altLang="ja-JP"/>
              <a:t>LOW</a:t>
            </a:r>
            <a:endParaRPr kumimoji="1" lang="ja-JP" altLang="en-US"/>
          </a:p>
        </p:txBody>
      </p:sp>
      <p:cxnSp>
        <p:nvCxnSpPr>
          <p:cNvPr id="18" name="直線コネクタ 17">
            <a:extLst>
              <a:ext uri="{FF2B5EF4-FFF2-40B4-BE49-F238E27FC236}">
                <a16:creationId xmlns:a16="http://schemas.microsoft.com/office/drawing/2014/main" id="{835479F6-D95D-4C18-946E-2A6FFDF428F1}"/>
              </a:ext>
            </a:extLst>
          </p:cNvPr>
          <p:cNvCxnSpPr>
            <a:cxnSpLocks/>
            <a:endCxn id="17" idx="1"/>
          </p:cNvCxnSpPr>
          <p:nvPr/>
        </p:nvCxnSpPr>
        <p:spPr>
          <a:xfrm>
            <a:off x="6382074" y="3794497"/>
            <a:ext cx="656128" cy="83576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968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kumimoji="1" lang="en-US" altLang="ja-JP"/>
              <a:t>Lab#2.3 A</a:t>
            </a:r>
            <a:r>
              <a:rPr lang="ja-JP" altLang="en-US"/>
              <a:t>ボタンをログに出力</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22</a:t>
            </a:fld>
            <a:endParaRPr kumimoji="1" lang="ja-JP" altLang="en-US"/>
          </a:p>
        </p:txBody>
      </p:sp>
      <p:sp>
        <p:nvSpPr>
          <p:cNvPr id="4" name="テキスト ボックス 3">
            <a:extLst>
              <a:ext uri="{FF2B5EF4-FFF2-40B4-BE49-F238E27FC236}">
                <a16:creationId xmlns:a16="http://schemas.microsoft.com/office/drawing/2014/main" id="{0846AF9D-08C9-4CBD-8FA4-A5420D17B4F9}"/>
              </a:ext>
            </a:extLst>
          </p:cNvPr>
          <p:cNvSpPr txBox="1"/>
          <p:nvPr/>
        </p:nvSpPr>
        <p:spPr>
          <a:xfrm>
            <a:off x="1426056" y="1763372"/>
            <a:ext cx="6867144" cy="69894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#include &lt;assert.h&gt;</a:t>
            </a:r>
          </a:p>
          <a:p>
            <a:r>
              <a:rPr lang="en-US" altLang="ja-JP">
                <a:solidFill>
                  <a:schemeClr val="bg1"/>
                </a:solidFill>
                <a:latin typeface="Consolas" panose="020B0609020204030204" pitchFamily="49" charset="0"/>
              </a:rPr>
              <a:t>#include &lt;</a:t>
            </a:r>
            <a:r>
              <a:rPr lang="en-US" altLang="ja-JP">
                <a:solidFill>
                  <a:schemeClr val="accent4">
                    <a:lumMod val="60000"/>
                    <a:lumOff val="40000"/>
                  </a:schemeClr>
                </a:solidFill>
                <a:latin typeface="Consolas" panose="020B0609020204030204" pitchFamily="49" charset="0"/>
              </a:rPr>
              <a:t>applibs/gpio.h</a:t>
            </a:r>
            <a:r>
              <a:rPr lang="en-US" altLang="ja-JP">
                <a:solidFill>
                  <a:schemeClr val="bg1"/>
                </a:solidFill>
                <a:latin typeface="Consolas" panose="020B0609020204030204" pitchFamily="49" charset="0"/>
              </a:rPr>
              <a:t>&gt;</a:t>
            </a:r>
          </a:p>
        </p:txBody>
      </p:sp>
      <p:sp>
        <p:nvSpPr>
          <p:cNvPr id="5" name="テキスト ボックス 4">
            <a:extLst>
              <a:ext uri="{FF2B5EF4-FFF2-40B4-BE49-F238E27FC236}">
                <a16:creationId xmlns:a16="http://schemas.microsoft.com/office/drawing/2014/main" id="{85174538-83AB-49B8-8EFB-F1E8AC93BDC1}"/>
              </a:ext>
            </a:extLst>
          </p:cNvPr>
          <p:cNvSpPr txBox="1"/>
          <p:nvPr/>
        </p:nvSpPr>
        <p:spPr>
          <a:xfrm>
            <a:off x="1426056" y="2963126"/>
            <a:ext cx="6867144" cy="69894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int </a:t>
            </a:r>
            <a:r>
              <a:rPr lang="en-US" altLang="ja-JP">
                <a:solidFill>
                  <a:srgbClr val="FF0000"/>
                </a:solidFill>
                <a:latin typeface="Consolas" panose="020B0609020204030204" pitchFamily="49" charset="0"/>
              </a:rPr>
              <a:t>buttonFd</a:t>
            </a:r>
            <a:r>
              <a:rPr lang="en-US" altLang="ja-JP">
                <a:solidFill>
                  <a:schemeClr val="bg1"/>
                </a:solidFill>
                <a:latin typeface="Consolas" panose="020B0609020204030204" pitchFamily="49" charset="0"/>
              </a:rPr>
              <a:t> = </a:t>
            </a:r>
            <a:r>
              <a:rPr lang="en-US" altLang="ja-JP">
                <a:solidFill>
                  <a:schemeClr val="accent4">
                    <a:lumMod val="60000"/>
                    <a:lumOff val="40000"/>
                  </a:schemeClr>
                </a:solidFill>
                <a:latin typeface="Consolas" panose="020B0609020204030204" pitchFamily="49" charset="0"/>
              </a:rPr>
              <a:t>GPIO_OpenAsInput(</a:t>
            </a:r>
            <a:r>
              <a:rPr lang="en-US" altLang="ja-JP">
                <a:solidFill>
                  <a:schemeClr val="bg1"/>
                </a:solidFill>
                <a:latin typeface="Consolas" panose="020B0609020204030204" pitchFamily="49" charset="0"/>
              </a:rPr>
              <a:t>MT3620_RDB_BUTTON_A</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assert(buttonFd &gt;= 0);</a:t>
            </a:r>
          </a:p>
        </p:txBody>
      </p:sp>
      <p:sp>
        <p:nvSpPr>
          <p:cNvPr id="6" name="テキスト ボックス 5">
            <a:extLst>
              <a:ext uri="{FF2B5EF4-FFF2-40B4-BE49-F238E27FC236}">
                <a16:creationId xmlns:a16="http://schemas.microsoft.com/office/drawing/2014/main" id="{567D46BD-4928-4981-9EAB-1782BA6DA542}"/>
              </a:ext>
            </a:extLst>
          </p:cNvPr>
          <p:cNvSpPr txBox="1"/>
          <p:nvPr/>
        </p:nvSpPr>
        <p:spPr>
          <a:xfrm>
            <a:off x="1426056" y="4194627"/>
            <a:ext cx="6867144" cy="2612455"/>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GPIO_Value_Type buttonValue;</a:t>
            </a:r>
          </a:p>
          <a:p>
            <a:r>
              <a:rPr lang="en-US" altLang="ja-JP">
                <a:solidFill>
                  <a:schemeClr val="bg1"/>
                </a:solidFill>
                <a:latin typeface="Consolas" panose="020B0609020204030204" pitchFamily="49" charset="0"/>
              </a:rPr>
              <a:t>int ret = </a:t>
            </a:r>
            <a:r>
              <a:rPr lang="en-US" altLang="ja-JP">
                <a:solidFill>
                  <a:schemeClr val="accent4">
                    <a:lumMod val="60000"/>
                    <a:lumOff val="40000"/>
                  </a:schemeClr>
                </a:solidFill>
                <a:latin typeface="Consolas" panose="020B0609020204030204" pitchFamily="49" charset="0"/>
              </a:rPr>
              <a:t>GPIO_GetValue(</a:t>
            </a:r>
            <a:r>
              <a:rPr lang="en-US" altLang="ja-JP">
                <a:solidFill>
                  <a:srgbClr val="FF0000"/>
                </a:solidFill>
                <a:latin typeface="Consolas" panose="020B0609020204030204" pitchFamily="49" charset="0"/>
              </a:rPr>
              <a:t>buttonFd</a:t>
            </a:r>
            <a:r>
              <a:rPr lang="en-US" altLang="ja-JP">
                <a:solidFill>
                  <a:schemeClr val="bg1"/>
                </a:solidFill>
                <a:latin typeface="Consolas" panose="020B0609020204030204" pitchFamily="49" charset="0"/>
              </a:rPr>
              <a:t>, &amp;</a:t>
            </a:r>
            <a:r>
              <a:rPr lang="en-US" altLang="ja-JP">
                <a:solidFill>
                  <a:srgbClr val="FF00FF"/>
                </a:solidFill>
                <a:latin typeface="Consolas" panose="020B0609020204030204" pitchFamily="49" charset="0"/>
              </a:rPr>
              <a:t>buttonValue</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assert(ret == 0);</a:t>
            </a:r>
          </a:p>
          <a:p>
            <a:r>
              <a:rPr lang="en-US" altLang="ja-JP">
                <a:solidFill>
                  <a:schemeClr val="bg1"/>
                </a:solidFill>
                <a:latin typeface="Consolas" panose="020B0609020204030204" pitchFamily="49" charset="0"/>
              </a:rPr>
              <a:t>if (</a:t>
            </a:r>
            <a:r>
              <a:rPr lang="en-US" altLang="ja-JP">
                <a:solidFill>
                  <a:srgbClr val="FF00FF"/>
                </a:solidFill>
                <a:latin typeface="Consolas" panose="020B0609020204030204" pitchFamily="49" charset="0"/>
              </a:rPr>
              <a:t>buttonValue</a:t>
            </a:r>
            <a:r>
              <a:rPr lang="en-US" altLang="ja-JP">
                <a:solidFill>
                  <a:schemeClr val="bg1"/>
                </a:solidFill>
                <a:latin typeface="Consolas" panose="020B0609020204030204" pitchFamily="49" charset="0"/>
              </a:rPr>
              <a:t> == GPIO_Value_High)</a:t>
            </a:r>
          </a:p>
          <a:p>
            <a:r>
              <a:rPr lang="en-US" altLang="ja-JP">
                <a:solidFill>
                  <a:schemeClr val="bg1"/>
                </a:solidFill>
                <a:latin typeface="Consolas" panose="020B0609020204030204" pitchFamily="49" charset="0"/>
              </a:rPr>
              <a:t>	Log_Debug("Button A is OFF\n");</a:t>
            </a:r>
          </a:p>
          <a:p>
            <a:r>
              <a:rPr lang="en-US" altLang="ja-JP">
                <a:solidFill>
                  <a:schemeClr val="bg1"/>
                </a:solidFill>
                <a:latin typeface="Consolas" panose="020B0609020204030204" pitchFamily="49" charset="0"/>
              </a:rPr>
              <a:t>else</a:t>
            </a:r>
          </a:p>
          <a:p>
            <a:r>
              <a:rPr lang="en-US" altLang="ja-JP">
                <a:solidFill>
                  <a:schemeClr val="bg1"/>
                </a:solidFill>
                <a:latin typeface="Consolas" panose="020B0609020204030204" pitchFamily="49" charset="0"/>
              </a:rPr>
              <a:t>	Log_Debug("Button A is ON\n");</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nanosleep(&amp;sleepTime, NULL);</a:t>
            </a:r>
          </a:p>
        </p:txBody>
      </p:sp>
      <p:sp>
        <p:nvSpPr>
          <p:cNvPr id="7" name="テキスト ボックス 6">
            <a:extLst>
              <a:ext uri="{FF2B5EF4-FFF2-40B4-BE49-F238E27FC236}">
                <a16:creationId xmlns:a16="http://schemas.microsoft.com/office/drawing/2014/main" id="{352B26BB-0628-4F64-9A1B-65ACEE3637F2}"/>
              </a:ext>
            </a:extLst>
          </p:cNvPr>
          <p:cNvSpPr txBox="1"/>
          <p:nvPr/>
        </p:nvSpPr>
        <p:spPr>
          <a:xfrm>
            <a:off x="1426056" y="1394040"/>
            <a:ext cx="3297698" cy="369332"/>
          </a:xfrm>
          <a:prstGeom prst="rect">
            <a:avLst/>
          </a:prstGeom>
          <a:noFill/>
        </p:spPr>
        <p:txBody>
          <a:bodyPr wrap="none" rtlCol="0">
            <a:spAutoFit/>
          </a:bodyPr>
          <a:lstStyle/>
          <a:p>
            <a:r>
              <a:rPr kumimoji="1" lang="en-US" altLang="ja-JP"/>
              <a:t>main.c: </a:t>
            </a:r>
            <a:r>
              <a:rPr kumimoji="1" lang="ja-JP" altLang="en-US"/>
              <a:t>インクルードファイル</a:t>
            </a:r>
          </a:p>
        </p:txBody>
      </p:sp>
      <p:sp>
        <p:nvSpPr>
          <p:cNvPr id="8" name="テキスト ボックス 7">
            <a:extLst>
              <a:ext uri="{FF2B5EF4-FFF2-40B4-BE49-F238E27FC236}">
                <a16:creationId xmlns:a16="http://schemas.microsoft.com/office/drawing/2014/main" id="{C5A3456B-D4E5-44C8-8892-1261B87C6D93}"/>
              </a:ext>
            </a:extLst>
          </p:cNvPr>
          <p:cNvSpPr txBox="1"/>
          <p:nvPr/>
        </p:nvSpPr>
        <p:spPr>
          <a:xfrm>
            <a:off x="1426056" y="2593794"/>
            <a:ext cx="2206053" cy="369332"/>
          </a:xfrm>
          <a:prstGeom prst="rect">
            <a:avLst/>
          </a:prstGeom>
          <a:noFill/>
        </p:spPr>
        <p:txBody>
          <a:bodyPr wrap="none" rtlCol="0">
            <a:spAutoFit/>
          </a:bodyPr>
          <a:lstStyle/>
          <a:p>
            <a:r>
              <a:rPr kumimoji="1" lang="en-US" altLang="ja-JP"/>
              <a:t>main.c: GPIO</a:t>
            </a:r>
            <a:r>
              <a:rPr kumimoji="1" lang="ja-JP" altLang="en-US"/>
              <a:t>初期化</a:t>
            </a:r>
          </a:p>
        </p:txBody>
      </p:sp>
      <p:sp>
        <p:nvSpPr>
          <p:cNvPr id="9" name="テキスト ボックス 8">
            <a:extLst>
              <a:ext uri="{FF2B5EF4-FFF2-40B4-BE49-F238E27FC236}">
                <a16:creationId xmlns:a16="http://schemas.microsoft.com/office/drawing/2014/main" id="{8DDE56C9-1EE3-44D2-B3F7-C851D2BCF4C0}"/>
              </a:ext>
            </a:extLst>
          </p:cNvPr>
          <p:cNvSpPr txBox="1"/>
          <p:nvPr/>
        </p:nvSpPr>
        <p:spPr>
          <a:xfrm>
            <a:off x="1426056" y="3825296"/>
            <a:ext cx="4060727" cy="369332"/>
          </a:xfrm>
          <a:prstGeom prst="rect">
            <a:avLst/>
          </a:prstGeom>
          <a:noFill/>
        </p:spPr>
        <p:txBody>
          <a:bodyPr wrap="none" rtlCol="0">
            <a:spAutoFit/>
          </a:bodyPr>
          <a:lstStyle/>
          <a:p>
            <a:r>
              <a:rPr kumimoji="1" lang="en-US" altLang="ja-JP"/>
              <a:t>main.c: A</a:t>
            </a:r>
            <a:r>
              <a:rPr kumimoji="1" lang="ja-JP" altLang="en-US"/>
              <a:t>ボタンの状態をログに出力</a:t>
            </a:r>
          </a:p>
        </p:txBody>
      </p:sp>
      <p:sp>
        <p:nvSpPr>
          <p:cNvPr id="10" name="テキスト ボックス 9">
            <a:extLst>
              <a:ext uri="{FF2B5EF4-FFF2-40B4-BE49-F238E27FC236}">
                <a16:creationId xmlns:a16="http://schemas.microsoft.com/office/drawing/2014/main" id="{7A9715B7-64F9-4E65-AFC1-A754C99A1206}"/>
              </a:ext>
            </a:extLst>
          </p:cNvPr>
          <p:cNvSpPr txBox="1"/>
          <p:nvPr/>
        </p:nvSpPr>
        <p:spPr>
          <a:xfrm>
            <a:off x="8911591" y="3083949"/>
            <a:ext cx="2031325" cy="369332"/>
          </a:xfrm>
          <a:prstGeom prst="rect">
            <a:avLst/>
          </a:prstGeom>
          <a:noFill/>
        </p:spPr>
        <p:txBody>
          <a:bodyPr wrap="none" rtlCol="0">
            <a:spAutoFit/>
          </a:bodyPr>
          <a:lstStyle/>
          <a:p>
            <a:r>
              <a:rPr lang="ja-JP" altLang="en-US"/>
              <a:t>永久ループの外側</a:t>
            </a:r>
            <a:endParaRPr kumimoji="1" lang="en-US" altLang="ja-JP"/>
          </a:p>
        </p:txBody>
      </p:sp>
      <p:cxnSp>
        <p:nvCxnSpPr>
          <p:cNvPr id="11" name="直線コネクタ 10">
            <a:extLst>
              <a:ext uri="{FF2B5EF4-FFF2-40B4-BE49-F238E27FC236}">
                <a16:creationId xmlns:a16="http://schemas.microsoft.com/office/drawing/2014/main" id="{F15BBA84-C8B9-48C0-91AD-0C30D31B1182}"/>
              </a:ext>
            </a:extLst>
          </p:cNvPr>
          <p:cNvCxnSpPr>
            <a:cxnSpLocks/>
            <a:endCxn id="10" idx="1"/>
          </p:cNvCxnSpPr>
          <p:nvPr/>
        </p:nvCxnSpPr>
        <p:spPr>
          <a:xfrm>
            <a:off x="8293995" y="3268615"/>
            <a:ext cx="617596"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F7F97479-2B55-484D-81EE-FC0E08DC5A5D}"/>
              </a:ext>
            </a:extLst>
          </p:cNvPr>
          <p:cNvSpPr txBox="1"/>
          <p:nvPr/>
        </p:nvSpPr>
        <p:spPr>
          <a:xfrm>
            <a:off x="8911591" y="4315701"/>
            <a:ext cx="2031325" cy="369332"/>
          </a:xfrm>
          <a:prstGeom prst="rect">
            <a:avLst/>
          </a:prstGeom>
          <a:noFill/>
        </p:spPr>
        <p:txBody>
          <a:bodyPr wrap="none" rtlCol="0">
            <a:spAutoFit/>
          </a:bodyPr>
          <a:lstStyle/>
          <a:p>
            <a:r>
              <a:rPr lang="ja-JP" altLang="en-US"/>
              <a:t>永久ループの内側</a:t>
            </a:r>
            <a:endParaRPr kumimoji="1" lang="en-US" altLang="ja-JP"/>
          </a:p>
        </p:txBody>
      </p:sp>
      <p:cxnSp>
        <p:nvCxnSpPr>
          <p:cNvPr id="14" name="直線コネクタ 13">
            <a:extLst>
              <a:ext uri="{FF2B5EF4-FFF2-40B4-BE49-F238E27FC236}">
                <a16:creationId xmlns:a16="http://schemas.microsoft.com/office/drawing/2014/main" id="{EE94A943-7EFC-498F-8260-F4A17085F37B}"/>
              </a:ext>
            </a:extLst>
          </p:cNvPr>
          <p:cNvCxnSpPr>
            <a:cxnSpLocks/>
            <a:endCxn id="13" idx="1"/>
          </p:cNvCxnSpPr>
          <p:nvPr/>
        </p:nvCxnSpPr>
        <p:spPr>
          <a:xfrm>
            <a:off x="8293995" y="4500367"/>
            <a:ext cx="617596"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289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kumimoji="1" lang="en-US" altLang="ja-JP"/>
              <a:t>Lab#2.3 A</a:t>
            </a:r>
            <a:r>
              <a:rPr lang="ja-JP" altLang="en-US"/>
              <a:t>ボタンをログに出力</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23</a:t>
            </a:fld>
            <a:endParaRPr kumimoji="1" lang="ja-JP" altLang="en-US"/>
          </a:p>
        </p:txBody>
      </p:sp>
      <p:sp>
        <p:nvSpPr>
          <p:cNvPr id="4" name="テキスト ボックス 3">
            <a:extLst>
              <a:ext uri="{FF2B5EF4-FFF2-40B4-BE49-F238E27FC236}">
                <a16:creationId xmlns:a16="http://schemas.microsoft.com/office/drawing/2014/main" id="{0846AF9D-08C9-4CBD-8FA4-A5420D17B4F9}"/>
              </a:ext>
            </a:extLst>
          </p:cNvPr>
          <p:cNvSpPr txBox="1"/>
          <p:nvPr/>
        </p:nvSpPr>
        <p:spPr>
          <a:xfrm>
            <a:off x="2007870" y="1872307"/>
            <a:ext cx="8176260" cy="4845168"/>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"SchemaVersion": 1,</a:t>
            </a:r>
          </a:p>
          <a:p>
            <a:r>
              <a:rPr lang="en-US" altLang="ja-JP">
                <a:solidFill>
                  <a:schemeClr val="bg1"/>
                </a:solidFill>
                <a:latin typeface="Consolas" panose="020B0609020204030204" pitchFamily="49" charset="0"/>
              </a:rPr>
              <a:t>  "Name" : "Mt3620App1",</a:t>
            </a:r>
          </a:p>
          <a:p>
            <a:r>
              <a:rPr lang="en-US" altLang="ja-JP">
                <a:solidFill>
                  <a:schemeClr val="bg1"/>
                </a:solidFill>
                <a:latin typeface="Consolas" panose="020B0609020204030204" pitchFamily="49" charset="0"/>
              </a:rPr>
              <a:t>  "ComponentId" : “xxxxxxxx-xxxx-xxxx-xxxx-xxxxxxxxxxxx",</a:t>
            </a:r>
          </a:p>
          <a:p>
            <a:r>
              <a:rPr lang="en-US" altLang="ja-JP">
                <a:solidFill>
                  <a:schemeClr val="bg1"/>
                </a:solidFill>
                <a:latin typeface="Consolas" panose="020B0609020204030204" pitchFamily="49" charset="0"/>
              </a:rPr>
              <a:t>  "EntryPoint": "/bin/app",</a:t>
            </a:r>
          </a:p>
          <a:p>
            <a:r>
              <a:rPr lang="en-US" altLang="ja-JP">
                <a:solidFill>
                  <a:schemeClr val="bg1"/>
                </a:solidFill>
                <a:latin typeface="Consolas" panose="020B0609020204030204" pitchFamily="49" charset="0"/>
              </a:rPr>
              <a:t>  "CmdArgs": [],</a:t>
            </a:r>
          </a:p>
          <a:p>
            <a:r>
              <a:rPr lang="en-US" altLang="ja-JP">
                <a:solidFill>
                  <a:schemeClr val="bg1"/>
                </a:solidFill>
                <a:latin typeface="Consolas" panose="020B0609020204030204" pitchFamily="49" charset="0"/>
              </a:rPr>
              <a:t>  "Capabilities": {</a:t>
            </a:r>
          </a:p>
          <a:p>
            <a:r>
              <a:rPr lang="en-US" altLang="ja-JP">
                <a:solidFill>
                  <a:schemeClr val="bg1"/>
                </a:solidFill>
                <a:latin typeface="Consolas" panose="020B0609020204030204" pitchFamily="49" charset="0"/>
              </a:rPr>
              <a:t>    "AllowedConnections": [],</a:t>
            </a:r>
          </a:p>
          <a:p>
            <a:r>
              <a:rPr lang="en-US" altLang="ja-JP">
                <a:solidFill>
                  <a:schemeClr val="bg1"/>
                </a:solidFill>
                <a:latin typeface="Consolas" panose="020B0609020204030204" pitchFamily="49" charset="0"/>
              </a:rPr>
              <a:t>    "AllowedTcpServerPorts": [],</a:t>
            </a:r>
          </a:p>
          <a:p>
            <a:r>
              <a:rPr lang="en-US" altLang="ja-JP">
                <a:solidFill>
                  <a:schemeClr val="bg1"/>
                </a:solidFill>
                <a:latin typeface="Consolas" panose="020B0609020204030204" pitchFamily="49" charset="0"/>
              </a:rPr>
              <a:t>    "AllowedUdpServerPorts": [],</a:t>
            </a:r>
          </a:p>
          <a:p>
            <a:r>
              <a:rPr lang="en-US" altLang="ja-JP">
                <a:solidFill>
                  <a:schemeClr val="bg1"/>
                </a:solidFill>
                <a:latin typeface="Consolas" panose="020B0609020204030204" pitchFamily="49" charset="0"/>
              </a:rPr>
              <a:t>    "Gpio": [ </a:t>
            </a:r>
            <a:r>
              <a:rPr lang="en-US" altLang="ja-JP">
                <a:solidFill>
                  <a:srgbClr val="FF0000"/>
                </a:solidFill>
                <a:latin typeface="Consolas" panose="020B0609020204030204" pitchFamily="49" charset="0"/>
              </a:rPr>
              <a:t>12</a:t>
            </a:r>
            <a:r>
              <a:rPr lang="en-US" altLang="ja-JP">
                <a:solidFill>
                  <a:schemeClr val="bg1"/>
                </a:solidFill>
                <a:latin typeface="Consolas" panose="020B0609020204030204" pitchFamily="49" charset="0"/>
              </a:rPr>
              <a:t> ],</a:t>
            </a:r>
          </a:p>
          <a:p>
            <a:r>
              <a:rPr lang="en-US" altLang="ja-JP">
                <a:solidFill>
                  <a:schemeClr val="bg1"/>
                </a:solidFill>
                <a:latin typeface="Consolas" panose="020B0609020204030204" pitchFamily="49" charset="0"/>
              </a:rPr>
              <a:t>    "Uart": [],</a:t>
            </a:r>
          </a:p>
          <a:p>
            <a:r>
              <a:rPr lang="en-US" altLang="ja-JP">
                <a:solidFill>
                  <a:schemeClr val="bg1"/>
                </a:solidFill>
                <a:latin typeface="Consolas" panose="020B0609020204030204" pitchFamily="49" charset="0"/>
              </a:rPr>
              <a:t>    "WifiConfig": false,</a:t>
            </a:r>
          </a:p>
          <a:p>
            <a:r>
              <a:rPr lang="en-US" altLang="ja-JP">
                <a:solidFill>
                  <a:schemeClr val="bg1"/>
                </a:solidFill>
                <a:latin typeface="Consolas" panose="020B0609020204030204" pitchFamily="49" charset="0"/>
              </a:rPr>
              <a:t>    "NetworkConfig": false,</a:t>
            </a:r>
          </a:p>
          <a:p>
            <a:r>
              <a:rPr lang="en-US" altLang="ja-JP">
                <a:solidFill>
                  <a:schemeClr val="bg1"/>
                </a:solidFill>
                <a:latin typeface="Consolas" panose="020B0609020204030204" pitchFamily="49" charset="0"/>
              </a:rPr>
              <a:t>    "SystemTime": false</a:t>
            </a:r>
          </a:p>
          <a:p>
            <a:r>
              <a:rPr lang="en-US" altLang="ja-JP">
                <a:solidFill>
                  <a:schemeClr val="bg1"/>
                </a:solidFill>
                <a:latin typeface="Consolas" panose="020B0609020204030204" pitchFamily="49" charset="0"/>
              </a:rPr>
              <a:t>  }</a:t>
            </a:r>
          </a:p>
          <a:p>
            <a:r>
              <a:rPr lang="en-US" altLang="ja-JP">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352B26BB-0628-4F64-9A1B-65ACEE3637F2}"/>
              </a:ext>
            </a:extLst>
          </p:cNvPr>
          <p:cNvSpPr txBox="1"/>
          <p:nvPr/>
        </p:nvSpPr>
        <p:spPr>
          <a:xfrm>
            <a:off x="2007870" y="1502975"/>
            <a:ext cx="2071401" cy="369332"/>
          </a:xfrm>
          <a:prstGeom prst="rect">
            <a:avLst/>
          </a:prstGeom>
          <a:noFill/>
        </p:spPr>
        <p:txBody>
          <a:bodyPr wrap="none" rtlCol="0">
            <a:spAutoFit/>
          </a:bodyPr>
          <a:lstStyle/>
          <a:p>
            <a:r>
              <a:rPr kumimoji="1" lang="en-US" altLang="ja-JP"/>
              <a:t>app_manifest.json</a:t>
            </a:r>
            <a:endParaRPr kumimoji="1" lang="ja-JP" altLang="en-US"/>
          </a:p>
        </p:txBody>
      </p:sp>
    </p:spTree>
    <p:extLst>
      <p:ext uri="{BB962C8B-B14F-4D97-AF65-F5344CB8AC3E}">
        <p14:creationId xmlns:p14="http://schemas.microsoft.com/office/powerpoint/2010/main" val="16560916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kumimoji="1" lang="en-US" altLang="ja-JP"/>
              <a:t>Lab#2.4 </a:t>
            </a:r>
            <a:r>
              <a:rPr lang="en-US" altLang="ja-JP"/>
              <a:t>A</a:t>
            </a:r>
            <a:r>
              <a:rPr lang="ja-JP" altLang="en-US"/>
              <a:t>ボタンを</a:t>
            </a:r>
            <a:r>
              <a:rPr lang="en-US" altLang="ja-JP"/>
              <a:t>LED1</a:t>
            </a:r>
            <a:r>
              <a:rPr lang="ja-JP" altLang="en-US"/>
              <a:t>に出力</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24</a:t>
            </a:fld>
            <a:endParaRPr kumimoji="1" lang="ja-JP" altLang="en-US"/>
          </a:p>
        </p:txBody>
      </p:sp>
      <p:sp>
        <p:nvSpPr>
          <p:cNvPr id="6" name="テキスト ボックス 5">
            <a:extLst>
              <a:ext uri="{FF2B5EF4-FFF2-40B4-BE49-F238E27FC236}">
                <a16:creationId xmlns:a16="http://schemas.microsoft.com/office/drawing/2014/main" id="{D3BEBD2D-E6EE-42CB-886A-CE55A6073EED}"/>
              </a:ext>
            </a:extLst>
          </p:cNvPr>
          <p:cNvSpPr txBox="1"/>
          <p:nvPr/>
        </p:nvSpPr>
        <p:spPr>
          <a:xfrm>
            <a:off x="0" y="6488668"/>
            <a:ext cx="9131026" cy="369332"/>
          </a:xfrm>
          <a:prstGeom prst="rect">
            <a:avLst/>
          </a:prstGeom>
          <a:noFill/>
        </p:spPr>
        <p:txBody>
          <a:bodyPr wrap="none" rtlCol="0">
            <a:spAutoFit/>
          </a:bodyPr>
          <a:lstStyle/>
          <a:p>
            <a:r>
              <a:rPr lang="en-US" altLang="ja-JP">
                <a:hlinkClick r:id="rId2"/>
              </a:rPr>
              <a:t>https://docs.microsoft.com/ja-jp/azure-sphere/hardware/mt3620-user-guide#user-leds</a:t>
            </a:r>
            <a:endParaRPr lang="en-US" altLang="ja-JP"/>
          </a:p>
        </p:txBody>
      </p:sp>
      <p:sp>
        <p:nvSpPr>
          <p:cNvPr id="8" name="テキスト ボックス 7">
            <a:extLst>
              <a:ext uri="{FF2B5EF4-FFF2-40B4-BE49-F238E27FC236}">
                <a16:creationId xmlns:a16="http://schemas.microsoft.com/office/drawing/2014/main" id="{CE51BA88-38B3-4C5D-B1DA-91F8A786B766}"/>
              </a:ext>
            </a:extLst>
          </p:cNvPr>
          <p:cNvSpPr txBox="1"/>
          <p:nvPr/>
        </p:nvSpPr>
        <p:spPr>
          <a:xfrm>
            <a:off x="4602042" y="2137097"/>
            <a:ext cx="7046976" cy="1708160"/>
          </a:xfrm>
          <a:prstGeom prst="rect">
            <a:avLst/>
          </a:prstGeom>
          <a:noFill/>
        </p:spPr>
        <p:txBody>
          <a:bodyPr wrap="square" rtlCol="0">
            <a:spAutoFit/>
          </a:bodyPr>
          <a:lstStyle/>
          <a:p>
            <a:pPr>
              <a:lnSpc>
                <a:spcPct val="150000"/>
              </a:lnSpc>
            </a:pPr>
            <a:r>
              <a:rPr lang="en-US" altLang="ja-JP"/>
              <a:t>The development board includes four RGB user LEDs, labelled 1-4. The LEDs connect to MT3620 GPIOs as listed in the table. The common anode of each RGB LED is tied high; therefore, driving the corresponding GPIO low illuminates the LED.</a:t>
            </a:r>
            <a:endParaRPr kumimoji="1" lang="ja-JP" altLang="en-US"/>
          </a:p>
        </p:txBody>
      </p:sp>
      <p:pic>
        <p:nvPicPr>
          <p:cNvPr id="9" name="図 8">
            <a:extLst>
              <a:ext uri="{FF2B5EF4-FFF2-40B4-BE49-F238E27FC236}">
                <a16:creationId xmlns:a16="http://schemas.microsoft.com/office/drawing/2014/main" id="{15090635-342F-43A0-9456-7B410B490923}"/>
              </a:ext>
            </a:extLst>
          </p:cNvPr>
          <p:cNvPicPr>
            <a:picLocks noChangeAspect="1"/>
          </p:cNvPicPr>
          <p:nvPr/>
        </p:nvPicPr>
        <p:blipFill>
          <a:blip r:embed="rId3"/>
          <a:stretch>
            <a:fillRect/>
          </a:stretch>
        </p:blipFill>
        <p:spPr>
          <a:xfrm>
            <a:off x="512432" y="2137097"/>
            <a:ext cx="3749112" cy="3242903"/>
          </a:xfrm>
          <a:prstGeom prst="rect">
            <a:avLst/>
          </a:prstGeom>
        </p:spPr>
      </p:pic>
      <p:cxnSp>
        <p:nvCxnSpPr>
          <p:cNvPr id="11" name="直線コネクタ 10">
            <a:extLst>
              <a:ext uri="{FF2B5EF4-FFF2-40B4-BE49-F238E27FC236}">
                <a16:creationId xmlns:a16="http://schemas.microsoft.com/office/drawing/2014/main" id="{35631EAE-C3D1-49E4-BCC3-11E4C39A3E41}"/>
              </a:ext>
            </a:extLst>
          </p:cNvPr>
          <p:cNvCxnSpPr>
            <a:cxnSpLocks/>
            <a:endCxn id="16" idx="2"/>
          </p:cNvCxnSpPr>
          <p:nvPr/>
        </p:nvCxnSpPr>
        <p:spPr>
          <a:xfrm flipH="1" flipV="1">
            <a:off x="1108996" y="3168688"/>
            <a:ext cx="146780" cy="830288"/>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A7939F9-411F-4D15-AFE4-6A6CAAB0D397}"/>
              </a:ext>
            </a:extLst>
          </p:cNvPr>
          <p:cNvCxnSpPr>
            <a:cxnSpLocks/>
          </p:cNvCxnSpPr>
          <p:nvPr/>
        </p:nvCxnSpPr>
        <p:spPr>
          <a:xfrm>
            <a:off x="4638618" y="3794497"/>
            <a:ext cx="462730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5A96C16A-8DF2-40ED-8E32-39E56397E6B4}"/>
              </a:ext>
            </a:extLst>
          </p:cNvPr>
          <p:cNvSpPr txBox="1"/>
          <p:nvPr/>
        </p:nvSpPr>
        <p:spPr>
          <a:xfrm>
            <a:off x="7038202" y="4445591"/>
            <a:ext cx="3448380" cy="369332"/>
          </a:xfrm>
          <a:prstGeom prst="rect">
            <a:avLst/>
          </a:prstGeom>
          <a:noFill/>
        </p:spPr>
        <p:txBody>
          <a:bodyPr wrap="none" rtlCol="0">
            <a:spAutoFit/>
          </a:bodyPr>
          <a:lstStyle/>
          <a:p>
            <a:r>
              <a:rPr lang="en-US" altLang="ja-JP"/>
              <a:t>GPIO</a:t>
            </a:r>
            <a:r>
              <a:rPr lang="ja-JP" altLang="en-US"/>
              <a:t>を</a:t>
            </a:r>
            <a:r>
              <a:rPr lang="en-US" altLang="ja-JP"/>
              <a:t>LOW</a:t>
            </a:r>
            <a:r>
              <a:rPr lang="ja-JP" altLang="en-US"/>
              <a:t>にすると</a:t>
            </a:r>
            <a:r>
              <a:rPr lang="en-US" altLang="ja-JP"/>
              <a:t>LED</a:t>
            </a:r>
            <a:r>
              <a:rPr lang="ja-JP" altLang="en-US"/>
              <a:t>が点灯</a:t>
            </a:r>
            <a:endParaRPr kumimoji="1" lang="ja-JP" altLang="en-US"/>
          </a:p>
        </p:txBody>
      </p:sp>
      <p:cxnSp>
        <p:nvCxnSpPr>
          <p:cNvPr id="15" name="直線コネクタ 14">
            <a:extLst>
              <a:ext uri="{FF2B5EF4-FFF2-40B4-BE49-F238E27FC236}">
                <a16:creationId xmlns:a16="http://schemas.microsoft.com/office/drawing/2014/main" id="{38CC1DF0-9D54-4C38-90F1-8B26FE07A94B}"/>
              </a:ext>
            </a:extLst>
          </p:cNvPr>
          <p:cNvCxnSpPr>
            <a:cxnSpLocks/>
            <a:endCxn id="14" idx="1"/>
          </p:cNvCxnSpPr>
          <p:nvPr/>
        </p:nvCxnSpPr>
        <p:spPr>
          <a:xfrm>
            <a:off x="6382074" y="3794497"/>
            <a:ext cx="656128" cy="83576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F9C98445-DF02-46AC-A47D-C19DE4AE60B1}"/>
              </a:ext>
            </a:extLst>
          </p:cNvPr>
          <p:cNvSpPr txBox="1"/>
          <p:nvPr/>
        </p:nvSpPr>
        <p:spPr>
          <a:xfrm>
            <a:off x="610244" y="2799356"/>
            <a:ext cx="997504"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LED1</a:t>
            </a:r>
          </a:p>
        </p:txBody>
      </p:sp>
      <p:cxnSp>
        <p:nvCxnSpPr>
          <p:cNvPr id="21" name="直線コネクタ 20">
            <a:extLst>
              <a:ext uri="{FF2B5EF4-FFF2-40B4-BE49-F238E27FC236}">
                <a16:creationId xmlns:a16="http://schemas.microsoft.com/office/drawing/2014/main" id="{BEA4A136-A430-4CDC-8097-6600A701A190}"/>
              </a:ext>
            </a:extLst>
          </p:cNvPr>
          <p:cNvCxnSpPr>
            <a:cxnSpLocks/>
          </p:cNvCxnSpPr>
          <p:nvPr/>
        </p:nvCxnSpPr>
        <p:spPr>
          <a:xfrm>
            <a:off x="10302240" y="3380232"/>
            <a:ext cx="114243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520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lang="en-US" altLang="ja-JP"/>
              <a:t>Lab#2.4 A</a:t>
            </a:r>
            <a:r>
              <a:rPr lang="ja-JP" altLang="en-US"/>
              <a:t>ボタンを</a:t>
            </a:r>
            <a:r>
              <a:rPr lang="en-US" altLang="ja-JP"/>
              <a:t>LED1</a:t>
            </a:r>
            <a:r>
              <a:rPr lang="ja-JP" altLang="en-US"/>
              <a:t>に出力</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25</a:t>
            </a:fld>
            <a:endParaRPr kumimoji="1" lang="ja-JP" altLang="en-US"/>
          </a:p>
        </p:txBody>
      </p:sp>
      <p:sp>
        <p:nvSpPr>
          <p:cNvPr id="5" name="テキスト ボックス 4">
            <a:extLst>
              <a:ext uri="{FF2B5EF4-FFF2-40B4-BE49-F238E27FC236}">
                <a16:creationId xmlns:a16="http://schemas.microsoft.com/office/drawing/2014/main" id="{85174538-83AB-49B8-8EFB-F1E8AC93BDC1}"/>
              </a:ext>
            </a:extLst>
          </p:cNvPr>
          <p:cNvSpPr txBox="1"/>
          <p:nvPr/>
        </p:nvSpPr>
        <p:spPr>
          <a:xfrm>
            <a:off x="795528" y="2060019"/>
            <a:ext cx="10558272" cy="948617"/>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int </a:t>
            </a:r>
            <a:r>
              <a:rPr lang="en-US" altLang="ja-JP">
                <a:solidFill>
                  <a:srgbClr val="FF0000"/>
                </a:solidFill>
                <a:latin typeface="Consolas" panose="020B0609020204030204" pitchFamily="49" charset="0"/>
              </a:rPr>
              <a:t>ledFd</a:t>
            </a:r>
            <a:r>
              <a:rPr lang="en-US" altLang="ja-JP">
                <a:solidFill>
                  <a:schemeClr val="bg1"/>
                </a:solidFill>
                <a:latin typeface="Consolas" panose="020B0609020204030204" pitchFamily="49" charset="0"/>
              </a:rPr>
              <a:t> = </a:t>
            </a:r>
            <a:r>
              <a:rPr lang="en-US" altLang="ja-JP">
                <a:solidFill>
                  <a:schemeClr val="accent4">
                    <a:lumMod val="60000"/>
                    <a:lumOff val="40000"/>
                  </a:schemeClr>
                </a:solidFill>
                <a:latin typeface="Consolas" panose="020B0609020204030204" pitchFamily="49" charset="0"/>
              </a:rPr>
              <a:t>GPIO_OpenAsOutput(</a:t>
            </a:r>
            <a:r>
              <a:rPr lang="en-US" altLang="ja-JP">
                <a:solidFill>
                  <a:schemeClr val="bg1"/>
                </a:solidFill>
                <a:latin typeface="Consolas" panose="020B0609020204030204" pitchFamily="49" charset="0"/>
              </a:rPr>
              <a:t>MT3620_RDB_LED1_RED, GPIO_OutputMode_PushPull,</a:t>
            </a:r>
          </a:p>
          <a:p>
            <a:r>
              <a:rPr lang="en-US" altLang="ja-JP">
                <a:solidFill>
                  <a:schemeClr val="bg1"/>
                </a:solidFill>
                <a:latin typeface="Consolas" panose="020B0609020204030204" pitchFamily="49" charset="0"/>
              </a:rPr>
              <a:t>                                                                 GPIO_Value_High</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assert(ledFd &gt;= 0);</a:t>
            </a:r>
          </a:p>
        </p:txBody>
      </p:sp>
      <p:sp>
        <p:nvSpPr>
          <p:cNvPr id="6" name="テキスト ボックス 5">
            <a:extLst>
              <a:ext uri="{FF2B5EF4-FFF2-40B4-BE49-F238E27FC236}">
                <a16:creationId xmlns:a16="http://schemas.microsoft.com/office/drawing/2014/main" id="{567D46BD-4928-4981-9EAB-1782BA6DA542}"/>
              </a:ext>
            </a:extLst>
          </p:cNvPr>
          <p:cNvSpPr txBox="1"/>
          <p:nvPr/>
        </p:nvSpPr>
        <p:spPr>
          <a:xfrm>
            <a:off x="795528" y="3548133"/>
            <a:ext cx="10558272" cy="1082357"/>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int ret2 = </a:t>
            </a:r>
            <a:r>
              <a:rPr lang="en-US" altLang="ja-JP">
                <a:solidFill>
                  <a:schemeClr val="accent4">
                    <a:lumMod val="60000"/>
                    <a:lumOff val="40000"/>
                  </a:schemeClr>
                </a:solidFill>
                <a:latin typeface="Consolas" panose="020B0609020204030204" pitchFamily="49" charset="0"/>
              </a:rPr>
              <a:t>GPIO_SetValue(</a:t>
            </a:r>
            <a:r>
              <a:rPr lang="en-US" altLang="ja-JP">
                <a:solidFill>
                  <a:srgbClr val="FF0000"/>
                </a:solidFill>
                <a:latin typeface="Consolas" panose="020B0609020204030204" pitchFamily="49" charset="0"/>
              </a:rPr>
              <a:t>ledFd</a:t>
            </a:r>
            <a:r>
              <a:rPr lang="en-US" altLang="ja-JP">
                <a:solidFill>
                  <a:schemeClr val="bg1"/>
                </a:solidFill>
                <a:latin typeface="Consolas" panose="020B0609020204030204" pitchFamily="49" charset="0"/>
              </a:rPr>
              <a:t>, </a:t>
            </a:r>
          </a:p>
          <a:p>
            <a:r>
              <a:rPr lang="ja-JP" altLang="en-US">
                <a:solidFill>
                  <a:schemeClr val="bg1"/>
                </a:solidFill>
                <a:latin typeface="Consolas" panose="020B0609020204030204" pitchFamily="49" charset="0"/>
              </a:rPr>
              <a:t>               </a:t>
            </a:r>
            <a:r>
              <a:rPr lang="en-US" altLang="ja-JP">
                <a:solidFill>
                  <a:schemeClr val="bg1"/>
                </a:solidFill>
                <a:latin typeface="Consolas" panose="020B0609020204030204" pitchFamily="49" charset="0"/>
              </a:rPr>
              <a:t>buttonValue == GPIO_Value_High ? GPIO_Value_High : GPIO_Value_Low</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assert(ret2 == 0);</a:t>
            </a:r>
          </a:p>
        </p:txBody>
      </p:sp>
      <p:sp>
        <p:nvSpPr>
          <p:cNvPr id="8" name="テキスト ボックス 7">
            <a:extLst>
              <a:ext uri="{FF2B5EF4-FFF2-40B4-BE49-F238E27FC236}">
                <a16:creationId xmlns:a16="http://schemas.microsoft.com/office/drawing/2014/main" id="{C5A3456B-D4E5-44C8-8892-1261B87C6D93}"/>
              </a:ext>
            </a:extLst>
          </p:cNvPr>
          <p:cNvSpPr txBox="1"/>
          <p:nvPr/>
        </p:nvSpPr>
        <p:spPr>
          <a:xfrm>
            <a:off x="795528" y="1690688"/>
            <a:ext cx="2206053" cy="369332"/>
          </a:xfrm>
          <a:prstGeom prst="rect">
            <a:avLst/>
          </a:prstGeom>
          <a:noFill/>
        </p:spPr>
        <p:txBody>
          <a:bodyPr wrap="none" rtlCol="0">
            <a:spAutoFit/>
          </a:bodyPr>
          <a:lstStyle/>
          <a:p>
            <a:r>
              <a:rPr kumimoji="1" lang="en-US" altLang="ja-JP"/>
              <a:t>main.c: GPIO</a:t>
            </a:r>
            <a:r>
              <a:rPr kumimoji="1" lang="ja-JP" altLang="en-US"/>
              <a:t>初期化</a:t>
            </a:r>
          </a:p>
        </p:txBody>
      </p:sp>
      <p:sp>
        <p:nvSpPr>
          <p:cNvPr id="9" name="テキスト ボックス 8">
            <a:extLst>
              <a:ext uri="{FF2B5EF4-FFF2-40B4-BE49-F238E27FC236}">
                <a16:creationId xmlns:a16="http://schemas.microsoft.com/office/drawing/2014/main" id="{8DDE56C9-1EE3-44D2-B3F7-C851D2BCF4C0}"/>
              </a:ext>
            </a:extLst>
          </p:cNvPr>
          <p:cNvSpPr txBox="1"/>
          <p:nvPr/>
        </p:nvSpPr>
        <p:spPr>
          <a:xfrm>
            <a:off x="795528" y="3178801"/>
            <a:ext cx="6816980" cy="369332"/>
          </a:xfrm>
          <a:prstGeom prst="rect">
            <a:avLst/>
          </a:prstGeom>
          <a:noFill/>
        </p:spPr>
        <p:txBody>
          <a:bodyPr wrap="square" rtlCol="0">
            <a:spAutoFit/>
          </a:bodyPr>
          <a:lstStyle/>
          <a:p>
            <a:r>
              <a:rPr kumimoji="1" lang="en-US" altLang="ja-JP"/>
              <a:t>main.c: A</a:t>
            </a:r>
            <a:r>
              <a:rPr kumimoji="1" lang="ja-JP" altLang="en-US"/>
              <a:t>ボタンの状態を</a:t>
            </a:r>
            <a:r>
              <a:rPr kumimoji="1" lang="en-US" altLang="ja-JP"/>
              <a:t>LED1</a:t>
            </a:r>
            <a:r>
              <a:rPr kumimoji="1" lang="ja-JP" altLang="en-US"/>
              <a:t>に出力</a:t>
            </a:r>
          </a:p>
        </p:txBody>
      </p:sp>
      <p:sp>
        <p:nvSpPr>
          <p:cNvPr id="10" name="テキスト ボックス 9">
            <a:extLst>
              <a:ext uri="{FF2B5EF4-FFF2-40B4-BE49-F238E27FC236}">
                <a16:creationId xmlns:a16="http://schemas.microsoft.com/office/drawing/2014/main" id="{1114C823-7E21-4F4B-AADE-5A73B41305FA}"/>
              </a:ext>
            </a:extLst>
          </p:cNvPr>
          <p:cNvSpPr txBox="1"/>
          <p:nvPr/>
        </p:nvSpPr>
        <p:spPr>
          <a:xfrm>
            <a:off x="795528" y="5169987"/>
            <a:ext cx="10558272" cy="472122"/>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"Gpio": [ 12, </a:t>
            </a:r>
            <a:r>
              <a:rPr lang="en-US" altLang="ja-JP">
                <a:solidFill>
                  <a:srgbClr val="FF00FF"/>
                </a:solidFill>
                <a:latin typeface="Consolas" panose="020B0609020204030204" pitchFamily="49" charset="0"/>
              </a:rPr>
              <a:t>8</a:t>
            </a:r>
            <a:r>
              <a:rPr lang="en-US" altLang="ja-JP">
                <a:solidFill>
                  <a:schemeClr val="bg1"/>
                </a:solidFill>
                <a:latin typeface="Consolas" panose="020B0609020204030204" pitchFamily="49" charset="0"/>
              </a:rPr>
              <a:t> ],</a:t>
            </a:r>
          </a:p>
        </p:txBody>
      </p:sp>
      <p:sp>
        <p:nvSpPr>
          <p:cNvPr id="11" name="テキスト ボックス 10">
            <a:extLst>
              <a:ext uri="{FF2B5EF4-FFF2-40B4-BE49-F238E27FC236}">
                <a16:creationId xmlns:a16="http://schemas.microsoft.com/office/drawing/2014/main" id="{1F75A829-8B44-416B-8584-BFBA215656BB}"/>
              </a:ext>
            </a:extLst>
          </p:cNvPr>
          <p:cNvSpPr txBox="1"/>
          <p:nvPr/>
        </p:nvSpPr>
        <p:spPr>
          <a:xfrm>
            <a:off x="795528" y="4800655"/>
            <a:ext cx="2071401" cy="369332"/>
          </a:xfrm>
          <a:prstGeom prst="rect">
            <a:avLst/>
          </a:prstGeom>
          <a:noFill/>
        </p:spPr>
        <p:txBody>
          <a:bodyPr wrap="none" rtlCol="0">
            <a:spAutoFit/>
          </a:bodyPr>
          <a:lstStyle/>
          <a:p>
            <a:r>
              <a:rPr kumimoji="1" lang="en-US" altLang="ja-JP"/>
              <a:t>app_manifest.json</a:t>
            </a:r>
            <a:endParaRPr kumimoji="1" lang="ja-JP" altLang="en-US"/>
          </a:p>
        </p:txBody>
      </p:sp>
    </p:spTree>
    <p:extLst>
      <p:ext uri="{BB962C8B-B14F-4D97-AF65-F5344CB8AC3E}">
        <p14:creationId xmlns:p14="http://schemas.microsoft.com/office/powerpoint/2010/main" val="14702990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F3EDB56-5042-495E-9768-A03B9B21328F}"/>
              </a:ext>
            </a:extLst>
          </p:cNvPr>
          <p:cNvSpPr>
            <a:spLocks noGrp="1"/>
          </p:cNvSpPr>
          <p:nvPr>
            <p:ph type="title"/>
          </p:nvPr>
        </p:nvSpPr>
        <p:spPr/>
        <p:txBody>
          <a:bodyPr/>
          <a:lstStyle/>
          <a:p>
            <a:r>
              <a:rPr lang="en-US" altLang="ja-JP"/>
              <a:t>Lab#2.4 </a:t>
            </a:r>
            <a:r>
              <a:rPr lang="ja-JP" altLang="en-US"/>
              <a:t>永久ループの周期を変更</a:t>
            </a:r>
            <a:endParaRPr kumimoji="1" lang="ja-JP" altLang="en-US"/>
          </a:p>
        </p:txBody>
      </p:sp>
      <p:sp>
        <p:nvSpPr>
          <p:cNvPr id="3" name="スライド番号プレースホルダー 2">
            <a:extLst>
              <a:ext uri="{FF2B5EF4-FFF2-40B4-BE49-F238E27FC236}">
                <a16:creationId xmlns:a16="http://schemas.microsoft.com/office/drawing/2014/main" id="{943BF1EE-C9C5-4E84-ADC3-20951CDF7618}"/>
              </a:ext>
            </a:extLst>
          </p:cNvPr>
          <p:cNvSpPr>
            <a:spLocks noGrp="1"/>
          </p:cNvSpPr>
          <p:nvPr>
            <p:ph type="sldNum" sz="quarter" idx="12"/>
          </p:nvPr>
        </p:nvSpPr>
        <p:spPr/>
        <p:txBody>
          <a:bodyPr/>
          <a:lstStyle/>
          <a:p>
            <a:fld id="{C19A29C7-8A9E-4D2D-BDFB-5A77C3E24864}" type="slidenum">
              <a:rPr kumimoji="1" lang="ja-JP" altLang="en-US" smtClean="0"/>
              <a:t>26</a:t>
            </a:fld>
            <a:endParaRPr kumimoji="1" lang="ja-JP" altLang="en-US"/>
          </a:p>
        </p:txBody>
      </p:sp>
      <p:sp>
        <p:nvSpPr>
          <p:cNvPr id="14" name="テキスト ボックス 13">
            <a:extLst>
              <a:ext uri="{FF2B5EF4-FFF2-40B4-BE49-F238E27FC236}">
                <a16:creationId xmlns:a16="http://schemas.microsoft.com/office/drawing/2014/main" id="{F5543442-0244-4ECF-A14E-00736584B301}"/>
              </a:ext>
            </a:extLst>
          </p:cNvPr>
          <p:cNvSpPr txBox="1"/>
          <p:nvPr/>
        </p:nvSpPr>
        <p:spPr>
          <a:xfrm>
            <a:off x="715929" y="3081297"/>
            <a:ext cx="5883342" cy="3139321"/>
          </a:xfrm>
          <a:prstGeom prst="rect">
            <a:avLst/>
          </a:prstGeom>
          <a:solidFill>
            <a:schemeClr val="tx1"/>
          </a:solidFill>
        </p:spPr>
        <p:txBody>
          <a:bodyPr wrap="none" rtlCol="0">
            <a:spAutoFit/>
          </a:bodyPr>
          <a:lstStyle/>
          <a:p>
            <a:r>
              <a:rPr lang="en-US" altLang="ja-JP">
                <a:solidFill>
                  <a:schemeClr val="bg1"/>
                </a:solidFill>
                <a:latin typeface="Consolas" panose="020B0609020204030204" pitchFamily="49" charset="0"/>
              </a:rPr>
              <a:t>int main(int argc, char *argv[])</a:t>
            </a:r>
          </a:p>
          <a:p>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a:t>
            </a:r>
          </a:p>
          <a:p>
            <a:r>
              <a:rPr lang="en-US" altLang="ja-JP">
                <a:solidFill>
                  <a:schemeClr val="bg1"/>
                </a:solidFill>
                <a:latin typeface="Consolas" panose="020B0609020204030204" pitchFamily="49" charset="0"/>
              </a:rPr>
              <a:t>    const </a:t>
            </a:r>
            <a:r>
              <a:rPr lang="en-US" altLang="ja-JP">
                <a:solidFill>
                  <a:srgbClr val="00B0F0"/>
                </a:solidFill>
                <a:latin typeface="Consolas" panose="020B0609020204030204" pitchFamily="49" charset="0"/>
              </a:rPr>
              <a:t>struct timespec </a:t>
            </a:r>
            <a:r>
              <a:rPr lang="en-US" altLang="ja-JP">
                <a:solidFill>
                  <a:srgbClr val="FF0000"/>
                </a:solidFill>
                <a:latin typeface="Consolas" panose="020B0609020204030204" pitchFamily="49" charset="0"/>
              </a:rPr>
              <a:t>sleepTime</a:t>
            </a:r>
            <a:r>
              <a:rPr lang="en-US" altLang="ja-JP">
                <a:solidFill>
                  <a:schemeClr val="bg1"/>
                </a:solidFill>
                <a:latin typeface="Consolas" panose="020B0609020204030204" pitchFamily="49" charset="0"/>
              </a:rPr>
              <a:t> = {</a:t>
            </a:r>
            <a:r>
              <a:rPr lang="en-US" altLang="ja-JP">
                <a:solidFill>
                  <a:srgbClr val="FF00FF"/>
                </a:solidFill>
                <a:latin typeface="Consolas" panose="020B0609020204030204" pitchFamily="49" charset="0"/>
              </a:rPr>
              <a:t>1</a:t>
            </a:r>
            <a:r>
              <a:rPr lang="en-US" altLang="ja-JP">
                <a:solidFill>
                  <a:schemeClr val="bg1"/>
                </a:solidFill>
                <a:latin typeface="Consolas" panose="020B0609020204030204" pitchFamily="49" charset="0"/>
              </a:rPr>
              <a:t>, </a:t>
            </a:r>
            <a:r>
              <a:rPr lang="en-US" altLang="ja-JP">
                <a:solidFill>
                  <a:srgbClr val="FF00FF"/>
                </a:solidFill>
                <a:latin typeface="Consolas" panose="020B0609020204030204" pitchFamily="49" charset="0"/>
              </a:rPr>
              <a:t>0</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while (!terminationRequired) {</a:t>
            </a:r>
          </a:p>
          <a:p>
            <a:r>
              <a:rPr lang="en-US" altLang="ja-JP">
                <a:solidFill>
                  <a:schemeClr val="bg1"/>
                </a:solidFill>
                <a:latin typeface="Consolas" panose="020B0609020204030204" pitchFamily="49" charset="0"/>
              </a:rPr>
              <a:t>        ...</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        </a:t>
            </a:r>
            <a:r>
              <a:rPr lang="en-US" altLang="ja-JP">
                <a:solidFill>
                  <a:schemeClr val="accent4">
                    <a:lumMod val="60000"/>
                    <a:lumOff val="40000"/>
                  </a:schemeClr>
                </a:solidFill>
                <a:latin typeface="Consolas" panose="020B0609020204030204" pitchFamily="49" charset="0"/>
              </a:rPr>
              <a:t>nanosleep(</a:t>
            </a:r>
            <a:r>
              <a:rPr lang="en-US" altLang="ja-JP">
                <a:solidFill>
                  <a:schemeClr val="bg1"/>
                </a:solidFill>
                <a:latin typeface="Consolas" panose="020B0609020204030204" pitchFamily="49" charset="0"/>
              </a:rPr>
              <a:t>&amp;</a:t>
            </a:r>
            <a:r>
              <a:rPr lang="en-US" altLang="ja-JP">
                <a:solidFill>
                  <a:srgbClr val="FF0000"/>
                </a:solidFill>
                <a:latin typeface="Consolas" panose="020B0609020204030204" pitchFamily="49" charset="0"/>
              </a:rPr>
              <a:t>sleepTime</a:t>
            </a:r>
            <a:r>
              <a:rPr lang="en-US" altLang="ja-JP">
                <a:solidFill>
                  <a:schemeClr val="bg1"/>
                </a:solidFill>
                <a:latin typeface="Consolas" panose="020B0609020204030204" pitchFamily="49" charset="0"/>
              </a:rPr>
              <a:t>, NULL</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a:t>
            </a:r>
          </a:p>
          <a:p>
            <a:r>
              <a:rPr lang="en-US" altLang="ja-JP">
                <a:solidFill>
                  <a:schemeClr val="bg1"/>
                </a:solidFill>
                <a:latin typeface="Consolas" panose="020B0609020204030204" pitchFamily="49" charset="0"/>
              </a:rPr>
              <a:t>    ...</a:t>
            </a:r>
          </a:p>
          <a:p>
            <a:r>
              <a:rPr lang="en-US" altLang="ja-JP">
                <a:solidFill>
                  <a:schemeClr val="bg1"/>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89038057-3D4F-43FE-A119-7E98DAE11636}"/>
              </a:ext>
            </a:extLst>
          </p:cNvPr>
          <p:cNvSpPr txBox="1"/>
          <p:nvPr/>
        </p:nvSpPr>
        <p:spPr>
          <a:xfrm>
            <a:off x="0" y="6492875"/>
            <a:ext cx="7362913" cy="369332"/>
          </a:xfrm>
          <a:prstGeom prst="rect">
            <a:avLst/>
          </a:prstGeom>
          <a:noFill/>
        </p:spPr>
        <p:txBody>
          <a:bodyPr wrap="none" rtlCol="0">
            <a:spAutoFit/>
          </a:bodyPr>
          <a:lstStyle/>
          <a:p>
            <a:r>
              <a:rPr lang="en-US" altLang="ja-JP">
                <a:hlinkClick r:id="rId2"/>
              </a:rPr>
              <a:t>https://linuxjm.osdn.jp/html/LDP_man-pages/man2/nanosleep.2.html</a:t>
            </a:r>
            <a:endParaRPr kumimoji="1" lang="ja-JP" altLang="en-US"/>
          </a:p>
        </p:txBody>
      </p:sp>
      <p:sp>
        <p:nvSpPr>
          <p:cNvPr id="24" name="テキスト ボックス 23">
            <a:extLst>
              <a:ext uri="{FF2B5EF4-FFF2-40B4-BE49-F238E27FC236}">
                <a16:creationId xmlns:a16="http://schemas.microsoft.com/office/drawing/2014/main" id="{6E8F6961-DD94-4531-9A8B-5AA9848169CF}"/>
              </a:ext>
            </a:extLst>
          </p:cNvPr>
          <p:cNvSpPr txBox="1"/>
          <p:nvPr/>
        </p:nvSpPr>
        <p:spPr>
          <a:xfrm>
            <a:off x="5775960" y="1689896"/>
            <a:ext cx="2904744" cy="1200329"/>
          </a:xfrm>
          <a:prstGeom prst="rect">
            <a:avLst/>
          </a:prstGeom>
          <a:solidFill>
            <a:schemeClr val="tx1"/>
          </a:solidFill>
        </p:spPr>
        <p:txBody>
          <a:bodyPr wrap="square" rtlCol="0">
            <a:spAutoFit/>
          </a:bodyPr>
          <a:lstStyle/>
          <a:p>
            <a:r>
              <a:rPr lang="en-US" altLang="ja-JP">
                <a:solidFill>
                  <a:srgbClr val="00B0F0"/>
                </a:solidFill>
                <a:latin typeface="Consolas" panose="020B0609020204030204" pitchFamily="49" charset="0"/>
              </a:rPr>
              <a:t>struct timespec </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time_t tv_sec;</a:t>
            </a:r>
          </a:p>
          <a:p>
            <a:r>
              <a:rPr lang="en-US" altLang="ja-JP">
                <a:solidFill>
                  <a:schemeClr val="bg1"/>
                </a:solidFill>
                <a:latin typeface="Consolas" panose="020B0609020204030204" pitchFamily="49" charset="0"/>
              </a:rPr>
              <a:t>    long tv_nsec;</a:t>
            </a:r>
          </a:p>
          <a:p>
            <a:r>
              <a:rPr lang="en-US" altLang="ja-JP">
                <a:solidFill>
                  <a:schemeClr val="bg1"/>
                </a:solidFill>
                <a:latin typeface="Consolas" panose="020B0609020204030204" pitchFamily="49" charset="0"/>
              </a:rPr>
              <a:t>};</a:t>
            </a:r>
          </a:p>
        </p:txBody>
      </p:sp>
      <p:cxnSp>
        <p:nvCxnSpPr>
          <p:cNvPr id="25" name="直線コネクタ 24">
            <a:extLst>
              <a:ext uri="{FF2B5EF4-FFF2-40B4-BE49-F238E27FC236}">
                <a16:creationId xmlns:a16="http://schemas.microsoft.com/office/drawing/2014/main" id="{754D4C87-05A3-4487-929D-F1FB112C8B10}"/>
              </a:ext>
            </a:extLst>
          </p:cNvPr>
          <p:cNvCxnSpPr>
            <a:cxnSpLocks/>
            <a:endCxn id="24" idx="1"/>
          </p:cNvCxnSpPr>
          <p:nvPr/>
        </p:nvCxnSpPr>
        <p:spPr>
          <a:xfrm flipV="1">
            <a:off x="3877056" y="2290061"/>
            <a:ext cx="1898904" cy="1760732"/>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9" name="テキスト ボックス 28">
            <a:extLst>
              <a:ext uri="{FF2B5EF4-FFF2-40B4-BE49-F238E27FC236}">
                <a16:creationId xmlns:a16="http://schemas.microsoft.com/office/drawing/2014/main" id="{3F36428A-AC2A-4FD4-9DC1-2E9AD5E37F81}"/>
              </a:ext>
            </a:extLst>
          </p:cNvPr>
          <p:cNvSpPr txBox="1"/>
          <p:nvPr/>
        </p:nvSpPr>
        <p:spPr>
          <a:xfrm>
            <a:off x="9403080" y="1969497"/>
            <a:ext cx="1569660" cy="369332"/>
          </a:xfrm>
          <a:prstGeom prst="rect">
            <a:avLst/>
          </a:prstGeom>
          <a:noFill/>
        </p:spPr>
        <p:txBody>
          <a:bodyPr wrap="square" rtlCol="0">
            <a:spAutoFit/>
          </a:bodyPr>
          <a:lstStyle/>
          <a:p>
            <a:r>
              <a:rPr kumimoji="1" lang="ja-JP" altLang="en-US"/>
              <a:t>秒</a:t>
            </a:r>
          </a:p>
        </p:txBody>
      </p:sp>
      <p:cxnSp>
        <p:nvCxnSpPr>
          <p:cNvPr id="30" name="直線コネクタ 29">
            <a:extLst>
              <a:ext uri="{FF2B5EF4-FFF2-40B4-BE49-F238E27FC236}">
                <a16:creationId xmlns:a16="http://schemas.microsoft.com/office/drawing/2014/main" id="{4EBF94BE-C811-4C59-915B-0E3E5D493A10}"/>
              </a:ext>
            </a:extLst>
          </p:cNvPr>
          <p:cNvCxnSpPr>
            <a:cxnSpLocks/>
            <a:endCxn id="29" idx="1"/>
          </p:cNvCxnSpPr>
          <p:nvPr/>
        </p:nvCxnSpPr>
        <p:spPr>
          <a:xfrm>
            <a:off x="8180832" y="2154163"/>
            <a:ext cx="1222248"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33" name="テキスト ボックス 32">
            <a:extLst>
              <a:ext uri="{FF2B5EF4-FFF2-40B4-BE49-F238E27FC236}">
                <a16:creationId xmlns:a16="http://schemas.microsoft.com/office/drawing/2014/main" id="{C5B8CADD-BDFF-4CAF-BF05-0C0369BE1350}"/>
              </a:ext>
            </a:extLst>
          </p:cNvPr>
          <p:cNvSpPr txBox="1"/>
          <p:nvPr/>
        </p:nvSpPr>
        <p:spPr>
          <a:xfrm>
            <a:off x="9403080" y="2275704"/>
            <a:ext cx="2191512" cy="369332"/>
          </a:xfrm>
          <a:prstGeom prst="rect">
            <a:avLst/>
          </a:prstGeom>
          <a:noFill/>
        </p:spPr>
        <p:txBody>
          <a:bodyPr wrap="square" rtlCol="0">
            <a:spAutoFit/>
          </a:bodyPr>
          <a:lstStyle/>
          <a:p>
            <a:r>
              <a:rPr kumimoji="1" lang="ja-JP" altLang="en-US"/>
              <a:t>ナノ秒（</a:t>
            </a:r>
            <a:r>
              <a:rPr kumimoji="1" lang="en-US" altLang="ja-JP"/>
              <a:t>10</a:t>
            </a:r>
            <a:r>
              <a:rPr kumimoji="1" lang="en-US" altLang="ja-JP" baseline="30000"/>
              <a:t>-9</a:t>
            </a:r>
            <a:r>
              <a:rPr kumimoji="1" lang="ja-JP" altLang="en-US"/>
              <a:t>）</a:t>
            </a:r>
          </a:p>
        </p:txBody>
      </p:sp>
      <p:cxnSp>
        <p:nvCxnSpPr>
          <p:cNvPr id="34" name="直線コネクタ 33">
            <a:extLst>
              <a:ext uri="{FF2B5EF4-FFF2-40B4-BE49-F238E27FC236}">
                <a16:creationId xmlns:a16="http://schemas.microsoft.com/office/drawing/2014/main" id="{0AACBA49-9CCA-40A7-937F-4932A65373CA}"/>
              </a:ext>
            </a:extLst>
          </p:cNvPr>
          <p:cNvCxnSpPr>
            <a:cxnSpLocks/>
            <a:endCxn id="33" idx="1"/>
          </p:cNvCxnSpPr>
          <p:nvPr/>
        </p:nvCxnSpPr>
        <p:spPr>
          <a:xfrm>
            <a:off x="8071104" y="2460370"/>
            <a:ext cx="1331976"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2672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27</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Lab#2 Appendix</a:t>
            </a:r>
            <a:endParaRPr kumimoji="1" lang="ja-JP" altLang="en-US" sz="4400"/>
          </a:p>
        </p:txBody>
      </p:sp>
    </p:spTree>
    <p:extLst>
      <p:ext uri="{BB962C8B-B14F-4D97-AF65-F5344CB8AC3E}">
        <p14:creationId xmlns:p14="http://schemas.microsoft.com/office/powerpoint/2010/main" val="1227906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A6FBA66D-4F2E-418C-8E7C-3C2D03782D04}"/>
              </a:ext>
            </a:extLst>
          </p:cNvPr>
          <p:cNvSpPr>
            <a:spLocks noGrp="1"/>
          </p:cNvSpPr>
          <p:nvPr>
            <p:ph type="title"/>
          </p:nvPr>
        </p:nvSpPr>
        <p:spPr>
          <a:xfrm>
            <a:off x="838200" y="365125"/>
            <a:ext cx="10515600" cy="1325563"/>
          </a:xfrm>
        </p:spPr>
        <p:txBody>
          <a:bodyPr/>
          <a:lstStyle/>
          <a:p>
            <a:r>
              <a:rPr lang="en-US" altLang="ja-JP"/>
              <a:t>How to find GPIO number ?</a:t>
            </a:r>
            <a:endParaRPr kumimoji="1" lang="ja-JP" altLang="en-US"/>
          </a:p>
        </p:txBody>
      </p:sp>
      <p:sp>
        <p:nvSpPr>
          <p:cNvPr id="2" name="スライド番号プレースホルダー 1">
            <a:extLst>
              <a:ext uri="{FF2B5EF4-FFF2-40B4-BE49-F238E27FC236}">
                <a16:creationId xmlns:a16="http://schemas.microsoft.com/office/drawing/2014/main" id="{312B604C-B5BC-404C-819E-430C011371FC}"/>
              </a:ext>
            </a:extLst>
          </p:cNvPr>
          <p:cNvSpPr>
            <a:spLocks noGrp="1"/>
          </p:cNvSpPr>
          <p:nvPr>
            <p:ph type="sldNum" sz="quarter" idx="12"/>
          </p:nvPr>
        </p:nvSpPr>
        <p:spPr/>
        <p:txBody>
          <a:bodyPr/>
          <a:lstStyle/>
          <a:p>
            <a:fld id="{C19A29C7-8A9E-4D2D-BDFB-5A77C3E24864}" type="slidenum">
              <a:rPr kumimoji="1" lang="ja-JP" altLang="en-US" smtClean="0"/>
              <a:t>28</a:t>
            </a:fld>
            <a:endParaRPr kumimoji="1" lang="ja-JP" altLang="en-US"/>
          </a:p>
        </p:txBody>
      </p:sp>
      <p:sp>
        <p:nvSpPr>
          <p:cNvPr id="6" name="テキスト ボックス 5">
            <a:extLst>
              <a:ext uri="{FF2B5EF4-FFF2-40B4-BE49-F238E27FC236}">
                <a16:creationId xmlns:a16="http://schemas.microsoft.com/office/drawing/2014/main" id="{BF899B73-2266-4DA2-A05C-3B966864BAB7}"/>
              </a:ext>
            </a:extLst>
          </p:cNvPr>
          <p:cNvSpPr txBox="1"/>
          <p:nvPr/>
        </p:nvSpPr>
        <p:spPr>
          <a:xfrm>
            <a:off x="291446" y="4321546"/>
            <a:ext cx="6867144" cy="69894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int buttonFd = GPIO_OpenAsInput(</a:t>
            </a:r>
            <a:r>
              <a:rPr lang="en-US" altLang="ja-JP">
                <a:solidFill>
                  <a:srgbClr val="FF00FF"/>
                </a:solidFill>
                <a:latin typeface="Consolas" panose="020B0609020204030204" pitchFamily="49" charset="0"/>
              </a:rPr>
              <a:t>MT3620_RDB_BUTTON_A</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assert(buttonFd &gt;= 0);</a:t>
            </a:r>
          </a:p>
        </p:txBody>
      </p:sp>
      <p:sp>
        <p:nvSpPr>
          <p:cNvPr id="7" name="テキスト ボックス 6">
            <a:extLst>
              <a:ext uri="{FF2B5EF4-FFF2-40B4-BE49-F238E27FC236}">
                <a16:creationId xmlns:a16="http://schemas.microsoft.com/office/drawing/2014/main" id="{63F73EE4-0CB1-4C68-85A9-AC659207D471}"/>
              </a:ext>
            </a:extLst>
          </p:cNvPr>
          <p:cNvSpPr txBox="1"/>
          <p:nvPr/>
        </p:nvSpPr>
        <p:spPr>
          <a:xfrm>
            <a:off x="291446" y="3952214"/>
            <a:ext cx="875561" cy="369332"/>
          </a:xfrm>
          <a:prstGeom prst="rect">
            <a:avLst/>
          </a:prstGeom>
          <a:noFill/>
        </p:spPr>
        <p:txBody>
          <a:bodyPr wrap="none" rtlCol="0">
            <a:spAutoFit/>
          </a:bodyPr>
          <a:lstStyle/>
          <a:p>
            <a:r>
              <a:rPr kumimoji="1" lang="en-US" altLang="ja-JP"/>
              <a:t>main.c</a:t>
            </a:r>
            <a:endParaRPr kumimoji="1" lang="ja-JP" altLang="en-US"/>
          </a:p>
        </p:txBody>
      </p:sp>
      <p:sp>
        <p:nvSpPr>
          <p:cNvPr id="8" name="テキスト ボックス 7">
            <a:extLst>
              <a:ext uri="{FF2B5EF4-FFF2-40B4-BE49-F238E27FC236}">
                <a16:creationId xmlns:a16="http://schemas.microsoft.com/office/drawing/2014/main" id="{703972AE-E33C-43F7-9690-4364E5523D46}"/>
              </a:ext>
            </a:extLst>
          </p:cNvPr>
          <p:cNvSpPr txBox="1"/>
          <p:nvPr/>
        </p:nvSpPr>
        <p:spPr>
          <a:xfrm>
            <a:off x="291446" y="5624257"/>
            <a:ext cx="5659411" cy="69894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 &lt;summary&gt;Button A is GPIO12.&lt;/summary&gt;</a:t>
            </a:r>
          </a:p>
          <a:p>
            <a:r>
              <a:rPr lang="en-US" altLang="ja-JP">
                <a:solidFill>
                  <a:schemeClr val="bg1"/>
                </a:solidFill>
                <a:latin typeface="Consolas" panose="020B0609020204030204" pitchFamily="49" charset="0"/>
              </a:rPr>
              <a:t>#define </a:t>
            </a:r>
            <a:r>
              <a:rPr lang="en-US" altLang="ja-JP">
                <a:solidFill>
                  <a:srgbClr val="FF00FF"/>
                </a:solidFill>
                <a:latin typeface="Consolas" panose="020B0609020204030204" pitchFamily="49" charset="0"/>
              </a:rPr>
              <a:t>MT3620_RDB_BUTTON_A </a:t>
            </a:r>
            <a:r>
              <a:rPr lang="en-US" altLang="ja-JP">
                <a:solidFill>
                  <a:srgbClr val="00B0F0"/>
                </a:solidFill>
                <a:latin typeface="Consolas" panose="020B0609020204030204" pitchFamily="49" charset="0"/>
              </a:rPr>
              <a:t>MT3620_GPIO12</a:t>
            </a:r>
          </a:p>
        </p:txBody>
      </p:sp>
      <p:sp>
        <p:nvSpPr>
          <p:cNvPr id="9" name="テキスト ボックス 8">
            <a:extLst>
              <a:ext uri="{FF2B5EF4-FFF2-40B4-BE49-F238E27FC236}">
                <a16:creationId xmlns:a16="http://schemas.microsoft.com/office/drawing/2014/main" id="{D36E9725-CF85-4ADE-AF4B-E45AF03E3FE7}"/>
              </a:ext>
            </a:extLst>
          </p:cNvPr>
          <p:cNvSpPr txBox="1"/>
          <p:nvPr/>
        </p:nvSpPr>
        <p:spPr>
          <a:xfrm>
            <a:off x="291446" y="5254925"/>
            <a:ext cx="1611339" cy="369332"/>
          </a:xfrm>
          <a:prstGeom prst="rect">
            <a:avLst/>
          </a:prstGeom>
          <a:noFill/>
        </p:spPr>
        <p:txBody>
          <a:bodyPr wrap="none" rtlCol="0">
            <a:spAutoFit/>
          </a:bodyPr>
          <a:lstStyle/>
          <a:p>
            <a:r>
              <a:rPr kumimoji="1" lang="en-US" altLang="ja-JP"/>
              <a:t>mt3620_rdb.h</a:t>
            </a:r>
            <a:endParaRPr kumimoji="1" lang="ja-JP" altLang="en-US"/>
          </a:p>
        </p:txBody>
      </p:sp>
      <p:sp>
        <p:nvSpPr>
          <p:cNvPr id="10" name="テキスト ボックス 9">
            <a:extLst>
              <a:ext uri="{FF2B5EF4-FFF2-40B4-BE49-F238E27FC236}">
                <a16:creationId xmlns:a16="http://schemas.microsoft.com/office/drawing/2014/main" id="{BEF63A02-304F-4871-965E-F8842A4D9DB4}"/>
              </a:ext>
            </a:extLst>
          </p:cNvPr>
          <p:cNvSpPr txBox="1"/>
          <p:nvPr/>
        </p:nvSpPr>
        <p:spPr>
          <a:xfrm>
            <a:off x="6264257" y="5624257"/>
            <a:ext cx="4692686" cy="698944"/>
          </a:xfrm>
          <a:prstGeom prst="rect">
            <a:avLst/>
          </a:prstGeom>
          <a:solidFill>
            <a:schemeClr val="tx1"/>
          </a:solidFill>
        </p:spPr>
        <p:txBody>
          <a:bodyPr wrap="none" rtlCol="0">
            <a:noAutofit/>
          </a:bodyPr>
          <a:lstStyle/>
          <a:p>
            <a:r>
              <a:rPr lang="it-IT" altLang="ja-JP">
                <a:solidFill>
                  <a:schemeClr val="bg1"/>
                </a:solidFill>
                <a:latin typeface="Consolas" panose="020B0609020204030204" pitchFamily="49" charset="0"/>
              </a:rPr>
              <a:t>#define </a:t>
            </a:r>
            <a:r>
              <a:rPr lang="it-IT" altLang="ja-JP">
                <a:solidFill>
                  <a:srgbClr val="00B0F0"/>
                </a:solidFill>
                <a:latin typeface="Consolas" panose="020B0609020204030204" pitchFamily="49" charset="0"/>
              </a:rPr>
              <a:t>MT3620_GPIO12</a:t>
            </a:r>
            <a:r>
              <a:rPr lang="it-IT" altLang="ja-JP">
                <a:solidFill>
                  <a:schemeClr val="bg1"/>
                </a:solidFill>
                <a:latin typeface="Consolas" panose="020B0609020204030204" pitchFamily="49" charset="0"/>
              </a:rPr>
              <a:t> ((GPIO_Id)</a:t>
            </a:r>
            <a:r>
              <a:rPr lang="it-IT" altLang="ja-JP">
                <a:solidFill>
                  <a:srgbClr val="FF0000"/>
                </a:solidFill>
                <a:latin typeface="Consolas" panose="020B0609020204030204" pitchFamily="49" charset="0"/>
              </a:rPr>
              <a:t>12</a:t>
            </a:r>
            <a:r>
              <a:rPr lang="it-IT" altLang="ja-JP">
                <a:solidFill>
                  <a:schemeClr val="bg1"/>
                </a:solidFill>
                <a:latin typeface="Consolas" panose="020B0609020204030204" pitchFamily="49" charset="0"/>
              </a:rPr>
              <a:t>)</a:t>
            </a:r>
            <a:endParaRPr lang="en-US" altLang="ja-JP">
              <a:solidFill>
                <a:srgbClr val="00B0F0"/>
              </a:solidFill>
              <a:latin typeface="Consolas" panose="020B0609020204030204" pitchFamily="49" charset="0"/>
            </a:endParaRPr>
          </a:p>
        </p:txBody>
      </p:sp>
      <p:sp>
        <p:nvSpPr>
          <p:cNvPr id="11" name="テキスト ボックス 10">
            <a:extLst>
              <a:ext uri="{FF2B5EF4-FFF2-40B4-BE49-F238E27FC236}">
                <a16:creationId xmlns:a16="http://schemas.microsoft.com/office/drawing/2014/main" id="{F301DD56-F8D0-4382-8357-3AF825624B5A}"/>
              </a:ext>
            </a:extLst>
          </p:cNvPr>
          <p:cNvSpPr txBox="1"/>
          <p:nvPr/>
        </p:nvSpPr>
        <p:spPr>
          <a:xfrm>
            <a:off x="6264257" y="5254925"/>
            <a:ext cx="1838965" cy="369332"/>
          </a:xfrm>
          <a:prstGeom prst="rect">
            <a:avLst/>
          </a:prstGeom>
          <a:noFill/>
        </p:spPr>
        <p:txBody>
          <a:bodyPr wrap="none" rtlCol="0">
            <a:spAutoFit/>
          </a:bodyPr>
          <a:lstStyle/>
          <a:p>
            <a:r>
              <a:rPr kumimoji="1" lang="en-US" altLang="ja-JP"/>
              <a:t>mt3620_gpios.h</a:t>
            </a:r>
            <a:endParaRPr kumimoji="1" lang="ja-JP" altLang="en-US"/>
          </a:p>
        </p:txBody>
      </p:sp>
      <p:cxnSp>
        <p:nvCxnSpPr>
          <p:cNvPr id="12" name="直線コネクタ 11">
            <a:extLst>
              <a:ext uri="{FF2B5EF4-FFF2-40B4-BE49-F238E27FC236}">
                <a16:creationId xmlns:a16="http://schemas.microsoft.com/office/drawing/2014/main" id="{3AE31460-5D65-4861-9B58-D4DB87AC541D}"/>
              </a:ext>
            </a:extLst>
          </p:cNvPr>
          <p:cNvCxnSpPr>
            <a:cxnSpLocks/>
          </p:cNvCxnSpPr>
          <p:nvPr/>
        </p:nvCxnSpPr>
        <p:spPr>
          <a:xfrm>
            <a:off x="10312001" y="5969988"/>
            <a:ext cx="36576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pic>
        <p:nvPicPr>
          <p:cNvPr id="14" name="図 13">
            <a:extLst>
              <a:ext uri="{FF2B5EF4-FFF2-40B4-BE49-F238E27FC236}">
                <a16:creationId xmlns:a16="http://schemas.microsoft.com/office/drawing/2014/main" id="{78EFDAB0-FB7F-4AC8-A66D-CC418DF4FAAD}"/>
              </a:ext>
            </a:extLst>
          </p:cNvPr>
          <p:cNvPicPr>
            <a:picLocks noChangeAspect="1"/>
          </p:cNvPicPr>
          <p:nvPr/>
        </p:nvPicPr>
        <p:blipFill>
          <a:blip r:embed="rId2"/>
          <a:stretch>
            <a:fillRect/>
          </a:stretch>
        </p:blipFill>
        <p:spPr>
          <a:xfrm>
            <a:off x="838200" y="1817339"/>
            <a:ext cx="7957589" cy="2008224"/>
          </a:xfrm>
          <a:prstGeom prst="rect">
            <a:avLst/>
          </a:prstGeom>
        </p:spPr>
      </p:pic>
      <p:sp>
        <p:nvSpPr>
          <p:cNvPr id="15" name="テキスト ボックス 14">
            <a:extLst>
              <a:ext uri="{FF2B5EF4-FFF2-40B4-BE49-F238E27FC236}">
                <a16:creationId xmlns:a16="http://schemas.microsoft.com/office/drawing/2014/main" id="{23871023-7134-49E9-9541-BBC47755878B}"/>
              </a:ext>
            </a:extLst>
          </p:cNvPr>
          <p:cNvSpPr txBox="1"/>
          <p:nvPr/>
        </p:nvSpPr>
        <p:spPr>
          <a:xfrm>
            <a:off x="838200" y="1450181"/>
            <a:ext cx="1338828" cy="369332"/>
          </a:xfrm>
          <a:prstGeom prst="rect">
            <a:avLst/>
          </a:prstGeom>
          <a:noFill/>
        </p:spPr>
        <p:txBody>
          <a:bodyPr wrap="none" rtlCol="0">
            <a:spAutoFit/>
          </a:bodyPr>
          <a:lstStyle/>
          <a:p>
            <a:r>
              <a:rPr kumimoji="1" lang="ja-JP" altLang="en-US"/>
              <a:t>定義へ移動</a:t>
            </a:r>
          </a:p>
        </p:txBody>
      </p:sp>
      <p:cxnSp>
        <p:nvCxnSpPr>
          <p:cNvPr id="16" name="直線コネクタ 15">
            <a:extLst>
              <a:ext uri="{FF2B5EF4-FFF2-40B4-BE49-F238E27FC236}">
                <a16:creationId xmlns:a16="http://schemas.microsoft.com/office/drawing/2014/main" id="{C413C9DB-8FE6-4FDB-BEC3-7C453EA4D7D8}"/>
              </a:ext>
            </a:extLst>
          </p:cNvPr>
          <p:cNvCxnSpPr>
            <a:cxnSpLocks/>
          </p:cNvCxnSpPr>
          <p:nvPr/>
        </p:nvCxnSpPr>
        <p:spPr>
          <a:xfrm>
            <a:off x="3727269" y="2320689"/>
            <a:ext cx="112050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36DBA2BE-1447-4A5E-B9B1-C26F1EF05A87}"/>
              </a:ext>
            </a:extLst>
          </p:cNvPr>
          <p:cNvCxnSpPr>
            <a:cxnSpLocks/>
          </p:cNvCxnSpPr>
          <p:nvPr/>
        </p:nvCxnSpPr>
        <p:spPr>
          <a:xfrm>
            <a:off x="5187297" y="3307660"/>
            <a:ext cx="93773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線コネクタ 20">
            <a:extLst>
              <a:ext uri="{FF2B5EF4-FFF2-40B4-BE49-F238E27FC236}">
                <a16:creationId xmlns:a16="http://schemas.microsoft.com/office/drawing/2014/main" id="{68B36F14-AACF-43CF-BB9D-2D79F974D57B}"/>
              </a:ext>
            </a:extLst>
          </p:cNvPr>
          <p:cNvCxnSpPr>
            <a:cxnSpLocks/>
          </p:cNvCxnSpPr>
          <p:nvPr/>
        </p:nvCxnSpPr>
        <p:spPr>
          <a:xfrm flipH="1">
            <a:off x="3091543" y="4659086"/>
            <a:ext cx="1756229" cy="1310902"/>
          </a:xfrm>
          <a:prstGeom prst="line">
            <a:avLst/>
          </a:prstGeom>
          <a:ln w="381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816C9163-879C-41C6-AAE7-22330B396AC6}"/>
              </a:ext>
            </a:extLst>
          </p:cNvPr>
          <p:cNvCxnSpPr>
            <a:cxnSpLocks/>
          </p:cNvCxnSpPr>
          <p:nvPr/>
        </p:nvCxnSpPr>
        <p:spPr>
          <a:xfrm flipV="1">
            <a:off x="5673035" y="5969988"/>
            <a:ext cx="1613136" cy="156777"/>
          </a:xfrm>
          <a:prstGeom prst="line">
            <a:avLst/>
          </a:prstGeom>
          <a:ln w="38100">
            <a:solidFill>
              <a:srgbClr val="FF0000"/>
            </a:solidFill>
            <a:headEnd type="oval"/>
            <a:tailEnd type="triangle" w="lg" len="lg"/>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6842FCBA-8427-4A0A-B930-B47EFD3C2A08}"/>
              </a:ext>
            </a:extLst>
          </p:cNvPr>
          <p:cNvSpPr/>
          <p:nvPr/>
        </p:nvSpPr>
        <p:spPr>
          <a:xfrm>
            <a:off x="3424228" y="206306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19" name="楕円 18">
            <a:extLst>
              <a:ext uri="{FF2B5EF4-FFF2-40B4-BE49-F238E27FC236}">
                <a16:creationId xmlns:a16="http://schemas.microsoft.com/office/drawing/2014/main" id="{08E455B3-CC0D-4EF3-BF61-664DD0E4807E}"/>
              </a:ext>
            </a:extLst>
          </p:cNvPr>
          <p:cNvSpPr/>
          <p:nvPr/>
        </p:nvSpPr>
        <p:spPr>
          <a:xfrm>
            <a:off x="6185371" y="301773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3676668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7D28E271-D6C0-4B26-9695-2769145DEBD4}"/>
              </a:ext>
            </a:extLst>
          </p:cNvPr>
          <p:cNvSpPr>
            <a:spLocks noGrp="1"/>
          </p:cNvSpPr>
          <p:nvPr>
            <p:ph type="title"/>
          </p:nvPr>
        </p:nvSpPr>
        <p:spPr/>
        <p:txBody>
          <a:bodyPr/>
          <a:lstStyle/>
          <a:p>
            <a:r>
              <a:rPr lang="en-US" altLang="ja-JP"/>
              <a:t>Libraries in Azure Sphere SDK</a:t>
            </a:r>
            <a:endParaRPr kumimoji="1" lang="ja-JP" altLang="en-US"/>
          </a:p>
        </p:txBody>
      </p:sp>
      <p:sp>
        <p:nvSpPr>
          <p:cNvPr id="2" name="スライド番号プレースホルダー 1">
            <a:extLst>
              <a:ext uri="{FF2B5EF4-FFF2-40B4-BE49-F238E27FC236}">
                <a16:creationId xmlns:a16="http://schemas.microsoft.com/office/drawing/2014/main" id="{91FBCC61-DCFE-47E7-8AF8-3E63DF39744E}"/>
              </a:ext>
            </a:extLst>
          </p:cNvPr>
          <p:cNvSpPr>
            <a:spLocks noGrp="1"/>
          </p:cNvSpPr>
          <p:nvPr>
            <p:ph type="sldNum" sz="quarter" idx="12"/>
          </p:nvPr>
        </p:nvSpPr>
        <p:spPr/>
        <p:txBody>
          <a:bodyPr/>
          <a:lstStyle/>
          <a:p>
            <a:fld id="{C19A29C7-8A9E-4D2D-BDFB-5A77C3E24864}" type="slidenum">
              <a:rPr kumimoji="1" lang="ja-JP" altLang="en-US" smtClean="0"/>
              <a:t>29</a:t>
            </a:fld>
            <a:endParaRPr kumimoji="1" lang="ja-JP" altLang="en-US"/>
          </a:p>
        </p:txBody>
      </p:sp>
      <p:sp>
        <p:nvSpPr>
          <p:cNvPr id="8" name="テキスト ボックス 7">
            <a:extLst>
              <a:ext uri="{FF2B5EF4-FFF2-40B4-BE49-F238E27FC236}">
                <a16:creationId xmlns:a16="http://schemas.microsoft.com/office/drawing/2014/main" id="{3251C092-89B6-4470-AAF3-8DF3BE8A301D}"/>
              </a:ext>
            </a:extLst>
          </p:cNvPr>
          <p:cNvSpPr txBox="1"/>
          <p:nvPr/>
        </p:nvSpPr>
        <p:spPr>
          <a:xfrm>
            <a:off x="7529384" y="4409203"/>
            <a:ext cx="2871299" cy="369332"/>
          </a:xfrm>
          <a:prstGeom prst="rect">
            <a:avLst/>
          </a:prstGeom>
          <a:noFill/>
        </p:spPr>
        <p:txBody>
          <a:bodyPr wrap="none" rtlCol="0">
            <a:spAutoFit/>
          </a:bodyPr>
          <a:lstStyle/>
          <a:p>
            <a:r>
              <a:rPr lang="en-US" altLang="ja-JP">
                <a:hlinkClick r:id="rId2"/>
              </a:rPr>
              <a:t>C POSIX library</a:t>
            </a:r>
            <a:r>
              <a:rPr lang="en-US" altLang="ja-JP"/>
              <a:t> (</a:t>
            </a:r>
            <a:r>
              <a:rPr lang="en-US" altLang="ja-JP">
                <a:hlinkClick r:id="rId3"/>
              </a:rPr>
              <a:t>musl libc</a:t>
            </a:r>
            <a:r>
              <a:rPr lang="en-US" altLang="ja-JP"/>
              <a:t>)</a:t>
            </a:r>
            <a:endParaRPr kumimoji="1" lang="ja-JP" altLang="en-US"/>
          </a:p>
        </p:txBody>
      </p:sp>
      <p:sp>
        <p:nvSpPr>
          <p:cNvPr id="10" name="テキスト ボックス 9">
            <a:extLst>
              <a:ext uri="{FF2B5EF4-FFF2-40B4-BE49-F238E27FC236}">
                <a16:creationId xmlns:a16="http://schemas.microsoft.com/office/drawing/2014/main" id="{EC3DB07E-722A-4B13-AC6A-A00BBEA7D772}"/>
              </a:ext>
            </a:extLst>
          </p:cNvPr>
          <p:cNvSpPr txBox="1"/>
          <p:nvPr/>
        </p:nvSpPr>
        <p:spPr>
          <a:xfrm>
            <a:off x="7400342" y="5101728"/>
            <a:ext cx="3129383" cy="369332"/>
          </a:xfrm>
          <a:prstGeom prst="rect">
            <a:avLst/>
          </a:prstGeom>
          <a:noFill/>
        </p:spPr>
        <p:txBody>
          <a:bodyPr wrap="none" rtlCol="0">
            <a:spAutoFit/>
          </a:bodyPr>
          <a:lstStyle/>
          <a:p>
            <a:r>
              <a:rPr lang="en-US" altLang="ja-JP">
                <a:hlinkClick r:id="rId4"/>
              </a:rPr>
              <a:t>GCC low-level runtime library</a:t>
            </a:r>
            <a:endParaRPr kumimoji="1" lang="ja-JP" altLang="en-US"/>
          </a:p>
        </p:txBody>
      </p:sp>
      <p:sp>
        <p:nvSpPr>
          <p:cNvPr id="12" name="テキスト ボックス 11">
            <a:extLst>
              <a:ext uri="{FF2B5EF4-FFF2-40B4-BE49-F238E27FC236}">
                <a16:creationId xmlns:a16="http://schemas.microsoft.com/office/drawing/2014/main" id="{2A23E90E-8F69-44F5-8898-0C6D8A9B932B}"/>
              </a:ext>
            </a:extLst>
          </p:cNvPr>
          <p:cNvSpPr txBox="1"/>
          <p:nvPr/>
        </p:nvSpPr>
        <p:spPr>
          <a:xfrm>
            <a:off x="6870860" y="2730877"/>
            <a:ext cx="4198585" cy="369332"/>
          </a:xfrm>
          <a:prstGeom prst="rect">
            <a:avLst/>
          </a:prstGeom>
          <a:noFill/>
        </p:spPr>
        <p:txBody>
          <a:bodyPr wrap="none" rtlCol="0">
            <a:spAutoFit/>
          </a:bodyPr>
          <a:lstStyle/>
          <a:p>
            <a:r>
              <a:rPr lang="en-US" altLang="ja-JP">
                <a:hlinkClick r:id="rId5"/>
              </a:rPr>
              <a:t>Azure Sphere SDK Application Libraries</a:t>
            </a:r>
            <a:endParaRPr kumimoji="1" lang="ja-JP" altLang="en-US"/>
          </a:p>
        </p:txBody>
      </p:sp>
      <p:sp>
        <p:nvSpPr>
          <p:cNvPr id="14" name="テキスト ボックス 13">
            <a:extLst>
              <a:ext uri="{FF2B5EF4-FFF2-40B4-BE49-F238E27FC236}">
                <a16:creationId xmlns:a16="http://schemas.microsoft.com/office/drawing/2014/main" id="{C08DFFCF-8650-44BC-8353-8F0A254A02E1}"/>
              </a:ext>
            </a:extLst>
          </p:cNvPr>
          <p:cNvSpPr txBox="1"/>
          <p:nvPr/>
        </p:nvSpPr>
        <p:spPr>
          <a:xfrm>
            <a:off x="987307" y="5009117"/>
            <a:ext cx="5462261" cy="554555"/>
          </a:xfrm>
          <a:prstGeom prst="roundRect">
            <a:avLst>
              <a:gd name="adj" fmla="val 50000"/>
            </a:avLst>
          </a:prstGeom>
          <a:solidFill>
            <a:schemeClr val="bg1">
              <a:lumMod val="50000"/>
            </a:schemeClr>
          </a:solidFill>
        </p:spPr>
        <p:txBody>
          <a:bodyPr wrap="none" rtlCol="0" anchor="ctr">
            <a:noAutofit/>
          </a:bodyPr>
          <a:lstStyle/>
          <a:p>
            <a:pPr algn="ctr"/>
            <a:r>
              <a:rPr lang="en-US" altLang="ja-JP">
                <a:solidFill>
                  <a:schemeClr val="bg1"/>
                </a:solidFill>
              </a:rPr>
              <a:t>libgcc_s</a:t>
            </a:r>
            <a:endParaRPr kumimoji="1" lang="ja-JP" altLang="en-US">
              <a:solidFill>
                <a:schemeClr val="bg1"/>
              </a:solidFill>
            </a:endParaRPr>
          </a:p>
        </p:txBody>
      </p:sp>
      <p:sp>
        <p:nvSpPr>
          <p:cNvPr id="15" name="テキスト ボックス 14">
            <a:extLst>
              <a:ext uri="{FF2B5EF4-FFF2-40B4-BE49-F238E27FC236}">
                <a16:creationId xmlns:a16="http://schemas.microsoft.com/office/drawing/2014/main" id="{3FF31ABD-3974-47A1-AEA3-B6B05FF4CAE5}"/>
              </a:ext>
            </a:extLst>
          </p:cNvPr>
          <p:cNvSpPr txBox="1"/>
          <p:nvPr/>
        </p:nvSpPr>
        <p:spPr>
          <a:xfrm>
            <a:off x="987307" y="4331638"/>
            <a:ext cx="5462261" cy="554555"/>
          </a:xfrm>
          <a:prstGeom prst="roundRect">
            <a:avLst>
              <a:gd name="adj" fmla="val 50000"/>
            </a:avLst>
          </a:prstGeom>
          <a:solidFill>
            <a:schemeClr val="accent4">
              <a:lumMod val="60000"/>
              <a:lumOff val="40000"/>
            </a:schemeClr>
          </a:solidFill>
        </p:spPr>
        <p:txBody>
          <a:bodyPr wrap="none" rtlCol="0" anchor="ctr">
            <a:noAutofit/>
          </a:bodyPr>
          <a:lstStyle/>
          <a:p>
            <a:pPr algn="ctr"/>
            <a:r>
              <a:rPr lang="en-US" altLang="ja-JP"/>
              <a:t>libc</a:t>
            </a:r>
            <a:endParaRPr kumimoji="1" lang="ja-JP" altLang="en-US">
              <a:solidFill>
                <a:schemeClr val="bg1">
                  <a:lumMod val="65000"/>
                </a:schemeClr>
              </a:solidFill>
            </a:endParaRPr>
          </a:p>
        </p:txBody>
      </p:sp>
      <p:sp>
        <p:nvSpPr>
          <p:cNvPr id="17" name="テキスト ボックス 16">
            <a:extLst>
              <a:ext uri="{FF2B5EF4-FFF2-40B4-BE49-F238E27FC236}">
                <a16:creationId xmlns:a16="http://schemas.microsoft.com/office/drawing/2014/main" id="{5476241B-DC65-4CD4-B41C-C243D9D5F740}"/>
              </a:ext>
            </a:extLst>
          </p:cNvPr>
          <p:cNvSpPr txBox="1"/>
          <p:nvPr/>
        </p:nvSpPr>
        <p:spPr>
          <a:xfrm>
            <a:off x="1737764" y="3312765"/>
            <a:ext cx="1520952" cy="554555"/>
          </a:xfrm>
          <a:prstGeom prst="roundRect">
            <a:avLst>
              <a:gd name="adj" fmla="val 50000"/>
            </a:avLst>
          </a:prstGeom>
          <a:solidFill>
            <a:schemeClr val="accent2"/>
          </a:solidFill>
        </p:spPr>
        <p:txBody>
          <a:bodyPr wrap="none" rtlCol="0" anchor="ctr">
            <a:noAutofit/>
          </a:bodyPr>
          <a:lstStyle/>
          <a:p>
            <a:pPr algn="ctr"/>
            <a:r>
              <a:rPr lang="en-US" altLang="ja-JP">
                <a:solidFill>
                  <a:schemeClr val="bg1"/>
                </a:solidFill>
              </a:rPr>
              <a:t>libapplibs</a:t>
            </a:r>
            <a:endParaRPr kumimoji="1" lang="ja-JP" altLang="en-US">
              <a:solidFill>
                <a:schemeClr val="bg1"/>
              </a:solidFill>
            </a:endParaRPr>
          </a:p>
        </p:txBody>
      </p:sp>
      <p:sp>
        <p:nvSpPr>
          <p:cNvPr id="20" name="矢印: 下 19">
            <a:extLst>
              <a:ext uri="{FF2B5EF4-FFF2-40B4-BE49-F238E27FC236}">
                <a16:creationId xmlns:a16="http://schemas.microsoft.com/office/drawing/2014/main" id="{E7E39C72-2EA2-4BBA-8326-10F20B7614A6}"/>
              </a:ext>
            </a:extLst>
          </p:cNvPr>
          <p:cNvSpPr/>
          <p:nvPr/>
        </p:nvSpPr>
        <p:spPr>
          <a:xfrm>
            <a:off x="2285231" y="2709572"/>
            <a:ext cx="451104" cy="603193"/>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矢印: 下 20">
            <a:extLst>
              <a:ext uri="{FF2B5EF4-FFF2-40B4-BE49-F238E27FC236}">
                <a16:creationId xmlns:a16="http://schemas.microsoft.com/office/drawing/2014/main" id="{617783D1-A2B0-46EA-8341-DFE91AF32D96}"/>
              </a:ext>
            </a:extLst>
          </p:cNvPr>
          <p:cNvSpPr/>
          <p:nvPr/>
        </p:nvSpPr>
        <p:spPr>
          <a:xfrm>
            <a:off x="1237273" y="2709572"/>
            <a:ext cx="451104" cy="162206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テキスト ボックス 21">
            <a:extLst>
              <a:ext uri="{FF2B5EF4-FFF2-40B4-BE49-F238E27FC236}">
                <a16:creationId xmlns:a16="http://schemas.microsoft.com/office/drawing/2014/main" id="{471AEE3B-8A50-4C89-8454-DFC1E7609C22}"/>
              </a:ext>
            </a:extLst>
          </p:cNvPr>
          <p:cNvSpPr txBox="1"/>
          <p:nvPr/>
        </p:nvSpPr>
        <p:spPr>
          <a:xfrm>
            <a:off x="987307" y="2155017"/>
            <a:ext cx="5462261" cy="554555"/>
          </a:xfrm>
          <a:prstGeom prst="roundRect">
            <a:avLst>
              <a:gd name="adj" fmla="val 50000"/>
            </a:avLst>
          </a:prstGeom>
          <a:solidFill>
            <a:srgbClr val="00B0F0"/>
          </a:solidFill>
        </p:spPr>
        <p:txBody>
          <a:bodyPr wrap="none" rtlCol="0" anchor="ctr">
            <a:noAutofit/>
          </a:bodyPr>
          <a:lstStyle/>
          <a:p>
            <a:pPr algn="ctr"/>
            <a:r>
              <a:rPr lang="en-US" altLang="ja-JP">
                <a:solidFill>
                  <a:schemeClr val="bg1"/>
                </a:solidFill>
              </a:rPr>
              <a:t>Application</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804741B2-5F20-450B-B68D-AA255AE64777}"/>
              </a:ext>
            </a:extLst>
          </p:cNvPr>
          <p:cNvSpPr txBox="1"/>
          <p:nvPr/>
        </p:nvSpPr>
        <p:spPr>
          <a:xfrm>
            <a:off x="3333190" y="3312765"/>
            <a:ext cx="1520952" cy="554555"/>
          </a:xfrm>
          <a:prstGeom prst="roundRect">
            <a:avLst>
              <a:gd name="adj" fmla="val 50000"/>
            </a:avLst>
          </a:prstGeom>
          <a:solidFill>
            <a:schemeClr val="accent2"/>
          </a:solidFill>
        </p:spPr>
        <p:txBody>
          <a:bodyPr wrap="none" rtlCol="0" anchor="ctr">
            <a:noAutofit/>
          </a:bodyPr>
          <a:lstStyle/>
          <a:p>
            <a:pPr algn="ctr"/>
            <a:r>
              <a:rPr lang="en-US" altLang="ja-JP">
                <a:solidFill>
                  <a:schemeClr val="bg1"/>
                </a:solidFill>
              </a:rPr>
              <a:t>libazureiot</a:t>
            </a:r>
            <a:endParaRPr kumimoji="1" lang="ja-JP" altLang="en-US">
              <a:solidFill>
                <a:schemeClr val="bg1"/>
              </a:solidFill>
            </a:endParaRPr>
          </a:p>
        </p:txBody>
      </p:sp>
      <p:sp>
        <p:nvSpPr>
          <p:cNvPr id="31" name="テキスト ボックス 30">
            <a:extLst>
              <a:ext uri="{FF2B5EF4-FFF2-40B4-BE49-F238E27FC236}">
                <a16:creationId xmlns:a16="http://schemas.microsoft.com/office/drawing/2014/main" id="{DCA3743F-EB46-4FFC-9A9F-C7DD55102104}"/>
              </a:ext>
            </a:extLst>
          </p:cNvPr>
          <p:cNvSpPr txBox="1"/>
          <p:nvPr/>
        </p:nvSpPr>
        <p:spPr>
          <a:xfrm>
            <a:off x="4928616" y="3312764"/>
            <a:ext cx="1520952" cy="554555"/>
          </a:xfrm>
          <a:prstGeom prst="roundRect">
            <a:avLst>
              <a:gd name="adj" fmla="val 50000"/>
            </a:avLst>
          </a:prstGeom>
          <a:solidFill>
            <a:schemeClr val="accent2"/>
          </a:solidFill>
        </p:spPr>
        <p:txBody>
          <a:bodyPr wrap="none" rtlCol="0" anchor="ctr">
            <a:noAutofit/>
          </a:bodyPr>
          <a:lstStyle/>
          <a:p>
            <a:pPr algn="ctr"/>
            <a:r>
              <a:rPr lang="en-US" altLang="ja-JP">
                <a:solidFill>
                  <a:schemeClr val="bg1"/>
                </a:solidFill>
              </a:rPr>
              <a:t>libcurl</a:t>
            </a:r>
            <a:endParaRPr kumimoji="1" lang="ja-JP" altLang="en-US">
              <a:solidFill>
                <a:schemeClr val="bg1"/>
              </a:solidFill>
            </a:endParaRPr>
          </a:p>
        </p:txBody>
      </p:sp>
      <p:sp>
        <p:nvSpPr>
          <p:cNvPr id="32" name="矢印: 下 31">
            <a:extLst>
              <a:ext uri="{FF2B5EF4-FFF2-40B4-BE49-F238E27FC236}">
                <a16:creationId xmlns:a16="http://schemas.microsoft.com/office/drawing/2014/main" id="{96BB8B23-11A1-4F68-B3E5-58458666A3EB}"/>
              </a:ext>
            </a:extLst>
          </p:cNvPr>
          <p:cNvSpPr/>
          <p:nvPr/>
        </p:nvSpPr>
        <p:spPr>
          <a:xfrm>
            <a:off x="3868114" y="2706625"/>
            <a:ext cx="451104" cy="612822"/>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矢印: 下 32">
            <a:extLst>
              <a:ext uri="{FF2B5EF4-FFF2-40B4-BE49-F238E27FC236}">
                <a16:creationId xmlns:a16="http://schemas.microsoft.com/office/drawing/2014/main" id="{D7E6CE71-ED8E-4908-8240-B3B7D0BDFEE8}"/>
              </a:ext>
            </a:extLst>
          </p:cNvPr>
          <p:cNvSpPr/>
          <p:nvPr/>
        </p:nvSpPr>
        <p:spPr>
          <a:xfrm>
            <a:off x="5466439" y="2706625"/>
            <a:ext cx="451104" cy="61282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AC9431F-BB5F-4A17-B676-84B777736B0C}"/>
              </a:ext>
            </a:extLst>
          </p:cNvPr>
          <p:cNvSpPr txBox="1"/>
          <p:nvPr/>
        </p:nvSpPr>
        <p:spPr>
          <a:xfrm>
            <a:off x="7278422" y="3100209"/>
            <a:ext cx="2951449" cy="369332"/>
          </a:xfrm>
          <a:prstGeom prst="rect">
            <a:avLst/>
          </a:prstGeom>
          <a:noFill/>
        </p:spPr>
        <p:txBody>
          <a:bodyPr wrap="none" rtlCol="0">
            <a:spAutoFit/>
          </a:bodyPr>
          <a:lstStyle/>
          <a:p>
            <a:r>
              <a:rPr lang="en-US" altLang="ja-JP">
                <a:hlinkClick r:id="rId6"/>
              </a:rPr>
              <a:t>Azure IoT Device SDK for C</a:t>
            </a:r>
            <a:endParaRPr kumimoji="1" lang="ja-JP" altLang="en-US"/>
          </a:p>
        </p:txBody>
      </p:sp>
      <p:sp>
        <p:nvSpPr>
          <p:cNvPr id="35" name="テキスト ボックス 34">
            <a:extLst>
              <a:ext uri="{FF2B5EF4-FFF2-40B4-BE49-F238E27FC236}">
                <a16:creationId xmlns:a16="http://schemas.microsoft.com/office/drawing/2014/main" id="{79D8E723-6B3A-4C2B-ACD8-0C037FBEE0D2}"/>
              </a:ext>
            </a:extLst>
          </p:cNvPr>
          <p:cNvSpPr txBox="1"/>
          <p:nvPr/>
        </p:nvSpPr>
        <p:spPr>
          <a:xfrm>
            <a:off x="7693743" y="3442514"/>
            <a:ext cx="3480440" cy="369332"/>
          </a:xfrm>
          <a:prstGeom prst="rect">
            <a:avLst/>
          </a:prstGeom>
          <a:noFill/>
        </p:spPr>
        <p:txBody>
          <a:bodyPr wrap="none" rtlCol="0">
            <a:spAutoFit/>
          </a:bodyPr>
          <a:lstStyle/>
          <a:p>
            <a:r>
              <a:rPr kumimoji="1" lang="en-US" altLang="ja-JP">
                <a:hlinkClick r:id="rId7"/>
              </a:rPr>
              <a:t>Multiprotocol file transfer library</a:t>
            </a:r>
            <a:endParaRPr kumimoji="1" lang="ja-JP" altLang="en-US"/>
          </a:p>
        </p:txBody>
      </p:sp>
      <p:cxnSp>
        <p:nvCxnSpPr>
          <p:cNvPr id="19" name="直線コネクタ 18">
            <a:extLst>
              <a:ext uri="{FF2B5EF4-FFF2-40B4-BE49-F238E27FC236}">
                <a16:creationId xmlns:a16="http://schemas.microsoft.com/office/drawing/2014/main" id="{CAB214CB-1210-4D9D-B37E-44D80C1265F1}"/>
              </a:ext>
            </a:extLst>
          </p:cNvPr>
          <p:cNvCxnSpPr>
            <a:cxnSpLocks/>
            <a:endCxn id="8" idx="1"/>
          </p:cNvCxnSpPr>
          <p:nvPr/>
        </p:nvCxnSpPr>
        <p:spPr>
          <a:xfrm>
            <a:off x="6199094" y="4593869"/>
            <a:ext cx="1330290"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3" name="直線コネクタ 22">
            <a:extLst>
              <a:ext uri="{FF2B5EF4-FFF2-40B4-BE49-F238E27FC236}">
                <a16:creationId xmlns:a16="http://schemas.microsoft.com/office/drawing/2014/main" id="{595076D2-2A30-474E-85A0-266BC48CDF43}"/>
              </a:ext>
            </a:extLst>
          </p:cNvPr>
          <p:cNvCxnSpPr>
            <a:cxnSpLocks/>
            <a:endCxn id="10" idx="1"/>
          </p:cNvCxnSpPr>
          <p:nvPr/>
        </p:nvCxnSpPr>
        <p:spPr>
          <a:xfrm>
            <a:off x="6199094" y="5286394"/>
            <a:ext cx="1201248"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3588117C-8D2D-4625-8746-5138297BFC1B}"/>
              </a:ext>
            </a:extLst>
          </p:cNvPr>
          <p:cNvCxnSpPr>
            <a:cxnSpLocks/>
            <a:endCxn id="35" idx="1"/>
          </p:cNvCxnSpPr>
          <p:nvPr/>
        </p:nvCxnSpPr>
        <p:spPr>
          <a:xfrm>
            <a:off x="6293224" y="3627180"/>
            <a:ext cx="1400519"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9" name="直線コネクタ 28">
            <a:extLst>
              <a:ext uri="{FF2B5EF4-FFF2-40B4-BE49-F238E27FC236}">
                <a16:creationId xmlns:a16="http://schemas.microsoft.com/office/drawing/2014/main" id="{00E47274-E18C-41EA-86BE-F3399812F870}"/>
              </a:ext>
            </a:extLst>
          </p:cNvPr>
          <p:cNvCxnSpPr>
            <a:cxnSpLocks/>
            <a:endCxn id="34" idx="1"/>
          </p:cNvCxnSpPr>
          <p:nvPr/>
        </p:nvCxnSpPr>
        <p:spPr>
          <a:xfrm flipV="1">
            <a:off x="4719918" y="3284875"/>
            <a:ext cx="2558504" cy="184666"/>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EA83541A-189C-49E1-BA08-54979DC03131}"/>
              </a:ext>
            </a:extLst>
          </p:cNvPr>
          <p:cNvCxnSpPr>
            <a:cxnSpLocks/>
            <a:endCxn id="12" idx="1"/>
          </p:cNvCxnSpPr>
          <p:nvPr/>
        </p:nvCxnSpPr>
        <p:spPr>
          <a:xfrm flipV="1">
            <a:off x="3100877" y="2915543"/>
            <a:ext cx="3769983" cy="597642"/>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0618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B7B5CC1-ABF3-413E-8EF9-941A83FB5CF8}"/>
              </a:ext>
            </a:extLst>
          </p:cNvPr>
          <p:cNvSpPr>
            <a:spLocks noGrp="1"/>
          </p:cNvSpPr>
          <p:nvPr>
            <p:ph type="title"/>
          </p:nvPr>
        </p:nvSpPr>
        <p:spPr/>
        <p:txBody>
          <a:bodyPr/>
          <a:lstStyle/>
          <a:p>
            <a:r>
              <a:rPr kumimoji="1" lang="en-US" altLang="ja-JP"/>
              <a:t>Prerequisites</a:t>
            </a:r>
            <a:endParaRPr kumimoji="1" lang="ja-JP" altLang="en-US"/>
          </a:p>
        </p:txBody>
      </p:sp>
      <p:sp>
        <p:nvSpPr>
          <p:cNvPr id="3" name="スライド番号プレースホルダー 2">
            <a:extLst>
              <a:ext uri="{FF2B5EF4-FFF2-40B4-BE49-F238E27FC236}">
                <a16:creationId xmlns:a16="http://schemas.microsoft.com/office/drawing/2014/main" id="{73EB5239-AE3B-4038-A04A-D5DDEF861A71}"/>
              </a:ext>
            </a:extLst>
          </p:cNvPr>
          <p:cNvSpPr>
            <a:spLocks noGrp="1"/>
          </p:cNvSpPr>
          <p:nvPr>
            <p:ph type="sldNum" sz="quarter" idx="12"/>
          </p:nvPr>
        </p:nvSpPr>
        <p:spPr/>
        <p:txBody>
          <a:bodyPr/>
          <a:lstStyle/>
          <a:p>
            <a:fld id="{C19A29C7-8A9E-4D2D-BDFB-5A77C3E24864}" type="slidenum">
              <a:rPr kumimoji="1" lang="ja-JP" altLang="en-US" smtClean="0"/>
              <a:t>3</a:t>
            </a:fld>
            <a:endParaRPr kumimoji="1" lang="ja-JP" altLang="en-US"/>
          </a:p>
        </p:txBody>
      </p:sp>
      <p:sp>
        <p:nvSpPr>
          <p:cNvPr id="4" name="テキスト ボックス 3">
            <a:extLst>
              <a:ext uri="{FF2B5EF4-FFF2-40B4-BE49-F238E27FC236}">
                <a16:creationId xmlns:a16="http://schemas.microsoft.com/office/drawing/2014/main" id="{3BFEB06C-BDA4-4171-AA52-49039B213B12}"/>
              </a:ext>
            </a:extLst>
          </p:cNvPr>
          <p:cNvSpPr txBox="1"/>
          <p:nvPr/>
        </p:nvSpPr>
        <p:spPr>
          <a:xfrm>
            <a:off x="838200" y="2380728"/>
            <a:ext cx="6447599" cy="1569660"/>
          </a:xfrm>
          <a:prstGeom prst="rect">
            <a:avLst/>
          </a:prstGeom>
          <a:noFill/>
        </p:spPr>
        <p:txBody>
          <a:bodyPr wrap="none" rtlCol="0">
            <a:spAutoFit/>
          </a:bodyPr>
          <a:lstStyle/>
          <a:p>
            <a:pPr marL="285750" indent="-285750">
              <a:buFont typeface="Arial" panose="020B0604020202020204" pitchFamily="34" charset="0"/>
              <a:buChar char="•"/>
            </a:pPr>
            <a:r>
              <a:rPr lang="en-US" altLang="ja-JP" sz="2400"/>
              <a:t>Windows</a:t>
            </a:r>
            <a:r>
              <a:rPr lang="ja-JP" altLang="en-US" sz="2400"/>
              <a:t> </a:t>
            </a:r>
            <a:r>
              <a:rPr lang="en-US" altLang="ja-JP" sz="2400"/>
              <a:t>10 1803~</a:t>
            </a:r>
          </a:p>
          <a:p>
            <a:pPr marL="285750" indent="-285750">
              <a:buFont typeface="Arial" panose="020B0604020202020204" pitchFamily="34" charset="0"/>
              <a:buChar char="•"/>
            </a:pPr>
            <a:r>
              <a:rPr lang="en-US" altLang="ja-JP" sz="2400"/>
              <a:t>Visual Studio 2017 15.7~</a:t>
            </a:r>
          </a:p>
          <a:p>
            <a:pPr marL="285750" indent="-285750">
              <a:buFont typeface="Arial" panose="020B0604020202020204" pitchFamily="34" charset="0"/>
              <a:buChar char="•"/>
            </a:pPr>
            <a:r>
              <a:rPr lang="en-US" altLang="ja-JP" sz="2400">
                <a:hlinkClick r:id="rId2"/>
              </a:rPr>
              <a:t>Azure Sphere SDK Preview for Visual Studio</a:t>
            </a:r>
            <a:endParaRPr lang="en-US" altLang="ja-JP" sz="2400"/>
          </a:p>
          <a:p>
            <a:pPr marL="285750" indent="-285750">
              <a:buFont typeface="Arial" panose="020B0604020202020204" pitchFamily="34" charset="0"/>
              <a:buChar char="•"/>
            </a:pPr>
            <a:r>
              <a:rPr kumimoji="1" lang="en-US" altLang="ja-JP" sz="2400">
                <a:hlinkClick r:id="rId3"/>
              </a:rPr>
              <a:t>Git for Windows</a:t>
            </a:r>
            <a:endParaRPr kumimoji="1" lang="en-US" altLang="ja-JP" sz="2400"/>
          </a:p>
        </p:txBody>
      </p:sp>
      <p:sp>
        <p:nvSpPr>
          <p:cNvPr id="5" name="テキスト ボックス 4">
            <a:extLst>
              <a:ext uri="{FF2B5EF4-FFF2-40B4-BE49-F238E27FC236}">
                <a16:creationId xmlns:a16="http://schemas.microsoft.com/office/drawing/2014/main" id="{79AD3D51-37CB-42A3-8652-4F158E175058}"/>
              </a:ext>
            </a:extLst>
          </p:cNvPr>
          <p:cNvSpPr txBox="1"/>
          <p:nvPr/>
        </p:nvSpPr>
        <p:spPr>
          <a:xfrm>
            <a:off x="838200" y="4178763"/>
            <a:ext cx="3889206" cy="461665"/>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a:t>Microsoft</a:t>
            </a:r>
            <a:r>
              <a:rPr lang="en-US" altLang="ja-JP" sz="2400"/>
              <a:t> Azure Account</a:t>
            </a:r>
            <a:endParaRPr kumimoji="1" lang="en-US" altLang="ja-JP" sz="2400"/>
          </a:p>
        </p:txBody>
      </p:sp>
      <p:sp>
        <p:nvSpPr>
          <p:cNvPr id="6" name="テキスト ボックス 5">
            <a:extLst>
              <a:ext uri="{FF2B5EF4-FFF2-40B4-BE49-F238E27FC236}">
                <a16:creationId xmlns:a16="http://schemas.microsoft.com/office/drawing/2014/main" id="{2E13CE59-3D42-4CA3-B27E-1C4A3FB43788}"/>
              </a:ext>
            </a:extLst>
          </p:cNvPr>
          <p:cNvSpPr txBox="1"/>
          <p:nvPr/>
        </p:nvSpPr>
        <p:spPr>
          <a:xfrm>
            <a:off x="838200" y="1690688"/>
            <a:ext cx="3948517" cy="461665"/>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a:hlinkClick r:id="rId4"/>
              </a:rPr>
              <a:t>MT3620 Development Kit</a:t>
            </a:r>
            <a:endParaRPr kumimoji="1" lang="en-US" altLang="ja-JP" sz="2400"/>
          </a:p>
        </p:txBody>
      </p:sp>
      <p:sp>
        <p:nvSpPr>
          <p:cNvPr id="7" name="テキスト ボックス 6">
            <a:extLst>
              <a:ext uri="{FF2B5EF4-FFF2-40B4-BE49-F238E27FC236}">
                <a16:creationId xmlns:a16="http://schemas.microsoft.com/office/drawing/2014/main" id="{2F79BDC9-2B8D-457A-9DA7-AE7713990097}"/>
              </a:ext>
            </a:extLst>
          </p:cNvPr>
          <p:cNvSpPr txBox="1"/>
          <p:nvPr/>
        </p:nvSpPr>
        <p:spPr>
          <a:xfrm>
            <a:off x="838200" y="4868803"/>
            <a:ext cx="7606570" cy="156966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sz="2400">
                <a:hlinkClick r:id="rId5"/>
              </a:rPr>
              <a:t>Update the OS</a:t>
            </a:r>
            <a:endParaRPr kumimoji="1" lang="en-US" altLang="ja-JP" sz="2400"/>
          </a:p>
          <a:p>
            <a:pPr marL="285750" indent="-285750">
              <a:buFont typeface="Arial" panose="020B0604020202020204" pitchFamily="34" charset="0"/>
              <a:buChar char="•"/>
            </a:pPr>
            <a:r>
              <a:rPr kumimoji="1" lang="en-US" altLang="ja-JP" sz="2400">
                <a:hlinkClick r:id="rId6"/>
              </a:rPr>
              <a:t>Set up an account for Azure Sphere</a:t>
            </a:r>
            <a:endParaRPr kumimoji="1" lang="en-US" altLang="ja-JP" sz="2400"/>
          </a:p>
          <a:p>
            <a:pPr marL="285750" indent="-285750">
              <a:buFont typeface="Arial" panose="020B0604020202020204" pitchFamily="34" charset="0"/>
              <a:buChar char="•"/>
            </a:pPr>
            <a:r>
              <a:rPr kumimoji="1" lang="en-US" altLang="ja-JP" sz="2400">
                <a:hlinkClick r:id="rId7"/>
              </a:rPr>
              <a:t>Claim your device</a:t>
            </a:r>
            <a:endParaRPr kumimoji="1" lang="en-US" altLang="ja-JP" sz="2400"/>
          </a:p>
          <a:p>
            <a:pPr marL="285750" indent="-285750">
              <a:buFont typeface="Arial" panose="020B0604020202020204" pitchFamily="34" charset="0"/>
              <a:buChar char="•"/>
            </a:pPr>
            <a:r>
              <a:rPr kumimoji="1" lang="en-US" altLang="ja-JP" sz="2400">
                <a:hlinkClick r:id="rId8"/>
              </a:rPr>
              <a:t>Prepare your device for development and debugging</a:t>
            </a:r>
            <a:endParaRPr kumimoji="1" lang="en-US" altLang="ja-JP" sz="2400"/>
          </a:p>
        </p:txBody>
      </p:sp>
    </p:spTree>
    <p:extLst>
      <p:ext uri="{BB962C8B-B14F-4D97-AF65-F5344CB8AC3E}">
        <p14:creationId xmlns:p14="http://schemas.microsoft.com/office/powerpoint/2010/main" val="2362932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30</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Lab#3</a:t>
            </a:r>
            <a:endParaRPr kumimoji="1" lang="ja-JP" altLang="en-US" sz="4400"/>
          </a:p>
        </p:txBody>
      </p:sp>
    </p:spTree>
    <p:extLst>
      <p:ext uri="{BB962C8B-B14F-4D97-AF65-F5344CB8AC3E}">
        <p14:creationId xmlns:p14="http://schemas.microsoft.com/office/powerpoint/2010/main" val="1391832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normAutofit/>
          </a:bodyPr>
          <a:lstStyle/>
          <a:p>
            <a:r>
              <a:rPr lang="en-US" altLang="ja-JP"/>
              <a:t>Lab#3 To use Static Library</a:t>
            </a:r>
            <a:endParaRPr kumimoji="1" lang="ja-JP" altLang="en-US"/>
          </a:p>
        </p:txBody>
      </p:sp>
      <p:sp>
        <p:nvSpPr>
          <p:cNvPr id="3" name="正方形/長方形 2">
            <a:extLst>
              <a:ext uri="{FF2B5EF4-FFF2-40B4-BE49-F238E27FC236}">
                <a16:creationId xmlns:a16="http://schemas.microsoft.com/office/drawing/2014/main" id="{CB4EDD52-2336-46D6-857F-9EBA561564EE}"/>
              </a:ext>
            </a:extLst>
          </p:cNvPr>
          <p:cNvSpPr/>
          <p:nvPr/>
        </p:nvSpPr>
        <p:spPr>
          <a:xfrm>
            <a:off x="511720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1516249"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2997319" y="2497421"/>
            <a:ext cx="211988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3750126" y="2128089"/>
            <a:ext cx="614271" cy="369332"/>
          </a:xfrm>
          <a:prstGeom prst="rect">
            <a:avLst/>
          </a:prstGeom>
          <a:noFill/>
        </p:spPr>
        <p:txBody>
          <a:bodyPr wrap="none" rtlCol="0">
            <a:spAutoFit/>
          </a:bodyPr>
          <a:lstStyle/>
          <a:p>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665904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7216698" y="1904197"/>
            <a:ext cx="1221809" cy="369332"/>
          </a:xfrm>
          <a:prstGeom prst="rect">
            <a:avLst/>
          </a:prstGeom>
          <a:noFill/>
        </p:spPr>
        <p:txBody>
          <a:bodyPr wrap="none" rtlCol="0">
            <a:spAutoFit/>
          </a:bodyPr>
          <a:lstStyle/>
          <a:p>
            <a:r>
              <a:rPr kumimoji="1" lang="en-US" altLang="ja-JP"/>
              <a:t>Blank App</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6223246" y="4234649"/>
            <a:ext cx="3280065" cy="2123658"/>
          </a:xfrm>
          <a:prstGeom prst="rect">
            <a:avLst/>
          </a:prstGeom>
          <a:noFill/>
        </p:spPr>
        <p:txBody>
          <a:bodyPr wrap="none" rtlCol="0">
            <a:spAutoFit/>
          </a:bodyPr>
          <a:lstStyle/>
          <a:p>
            <a:pPr marL="342900" indent="-342900">
              <a:lnSpc>
                <a:spcPct val="150000"/>
              </a:lnSpc>
              <a:buAutoNum type="arabicPeriod"/>
            </a:pPr>
            <a:r>
              <a:rPr kumimoji="1" lang="en-US" altLang="ja-JP"/>
              <a:t>easyio</a:t>
            </a:r>
            <a:r>
              <a:rPr kumimoji="1" lang="ja-JP" altLang="en-US"/>
              <a:t>をクローン</a:t>
            </a:r>
            <a:endParaRPr kumimoji="1" lang="en-US" altLang="ja-JP"/>
          </a:p>
          <a:p>
            <a:pPr marL="342900" indent="-342900">
              <a:lnSpc>
                <a:spcPct val="150000"/>
              </a:lnSpc>
              <a:buAutoNum type="arabicPeriod"/>
            </a:pPr>
            <a:r>
              <a:rPr kumimoji="1" lang="en-US" altLang="ja-JP"/>
              <a:t>Blank App</a:t>
            </a:r>
            <a:r>
              <a:rPr lang="ja-JP" altLang="en-US"/>
              <a:t>を新規作成</a:t>
            </a:r>
            <a:endParaRPr lang="en-US" altLang="ja-JP"/>
          </a:p>
          <a:p>
            <a:pPr marL="342900" indent="-342900">
              <a:lnSpc>
                <a:spcPct val="150000"/>
              </a:lnSpc>
              <a:buAutoNum type="arabicPeriod"/>
            </a:pPr>
            <a:r>
              <a:rPr lang="en-US" altLang="ja-JP"/>
              <a:t>easyio</a:t>
            </a:r>
            <a:r>
              <a:rPr lang="ja-JP" altLang="en-US"/>
              <a:t>プロジェクトを追加</a:t>
            </a:r>
            <a:endParaRPr lang="en-US" altLang="ja-JP"/>
          </a:p>
          <a:p>
            <a:pPr marL="342900" indent="-342900">
              <a:lnSpc>
                <a:spcPct val="150000"/>
              </a:lnSpc>
              <a:buAutoNum type="arabicPeriod"/>
            </a:pPr>
            <a:r>
              <a:rPr lang="en-US" altLang="ja-JP"/>
              <a:t>easyio</a:t>
            </a:r>
            <a:r>
              <a:rPr lang="ja-JP" altLang="en-US"/>
              <a:t>プロジェクトを参照</a:t>
            </a:r>
            <a:endParaRPr lang="en-US" altLang="ja-JP"/>
          </a:p>
          <a:p>
            <a:pPr marL="342900" indent="-342900">
              <a:lnSpc>
                <a:spcPct val="150000"/>
              </a:lnSpc>
              <a:buAutoNum type="arabicPeriod"/>
            </a:pPr>
            <a:r>
              <a:rPr lang="en-US" altLang="ja-JP"/>
              <a:t>A</a:t>
            </a:r>
            <a:r>
              <a:rPr lang="ja-JP" altLang="en-US"/>
              <a:t>ボタンを</a:t>
            </a:r>
            <a:r>
              <a:rPr lang="en-US" altLang="ja-JP"/>
              <a:t>LED1</a:t>
            </a:r>
            <a:r>
              <a:rPr lang="ja-JP" altLang="en-US"/>
              <a:t>に出力</a:t>
            </a:r>
            <a:endParaRPr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6223246"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2319866" cy="4633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ja-JP" altLang="en-US"/>
              <a:t>ライブラリの利用</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31</a:t>
            </a:fld>
            <a:endParaRPr kumimoji="1" lang="ja-JP" altLang="en-US"/>
          </a:p>
        </p:txBody>
      </p:sp>
      <p:sp>
        <p:nvSpPr>
          <p:cNvPr id="5" name="テキスト ボックス 4">
            <a:extLst>
              <a:ext uri="{FF2B5EF4-FFF2-40B4-BE49-F238E27FC236}">
                <a16:creationId xmlns:a16="http://schemas.microsoft.com/office/drawing/2014/main" id="{C54291C3-C574-4FB1-9906-0128D0538711}"/>
              </a:ext>
            </a:extLst>
          </p:cNvPr>
          <p:cNvSpPr txBox="1"/>
          <p:nvPr/>
        </p:nvSpPr>
        <p:spPr>
          <a:xfrm>
            <a:off x="2407093" y="2872476"/>
            <a:ext cx="590226" cy="369332"/>
          </a:xfrm>
          <a:prstGeom prst="rect">
            <a:avLst/>
          </a:prstGeom>
          <a:noFill/>
        </p:spPr>
        <p:txBody>
          <a:bodyPr wrap="none" rtlCol="0">
            <a:spAutoFit/>
          </a:bodyPr>
          <a:lstStyle/>
          <a:p>
            <a:pPr algn="ctr"/>
            <a:r>
              <a:rPr kumimoji="1" lang="en-US" altLang="ja-JP"/>
              <a:t>LED</a:t>
            </a:r>
            <a:endParaRPr kumimoji="1" lang="ja-JP" altLang="en-US"/>
          </a:p>
        </p:txBody>
      </p:sp>
      <p:sp>
        <p:nvSpPr>
          <p:cNvPr id="18" name="テキスト ボックス 17">
            <a:extLst>
              <a:ext uri="{FF2B5EF4-FFF2-40B4-BE49-F238E27FC236}">
                <a16:creationId xmlns:a16="http://schemas.microsoft.com/office/drawing/2014/main" id="{4901ACF2-52F5-44DC-A5D0-B8B44D471602}"/>
              </a:ext>
            </a:extLst>
          </p:cNvPr>
          <p:cNvSpPr txBox="1"/>
          <p:nvPr/>
        </p:nvSpPr>
        <p:spPr>
          <a:xfrm>
            <a:off x="1495409" y="2872476"/>
            <a:ext cx="631904" cy="369332"/>
          </a:xfrm>
          <a:prstGeom prst="rect">
            <a:avLst/>
          </a:prstGeom>
          <a:noFill/>
        </p:spPr>
        <p:txBody>
          <a:bodyPr wrap="none" rtlCol="0">
            <a:spAutoFit/>
          </a:bodyPr>
          <a:lstStyle/>
          <a:p>
            <a:pPr algn="ctr"/>
            <a:r>
              <a:rPr kumimoji="1" lang="en-US" altLang="ja-JP"/>
              <a:t>BTN</a:t>
            </a:r>
            <a:endParaRPr kumimoji="1" lang="ja-JP" altLang="en-US"/>
          </a:p>
        </p:txBody>
      </p:sp>
      <p:sp>
        <p:nvSpPr>
          <p:cNvPr id="7" name="矢印: 下 6">
            <a:extLst>
              <a:ext uri="{FF2B5EF4-FFF2-40B4-BE49-F238E27FC236}">
                <a16:creationId xmlns:a16="http://schemas.microsoft.com/office/drawing/2014/main" id="{6A1F2FEF-E165-4A35-AEE8-740E8F7CD7D1}"/>
              </a:ext>
            </a:extLst>
          </p:cNvPr>
          <p:cNvSpPr/>
          <p:nvPr/>
        </p:nvSpPr>
        <p:spPr>
          <a:xfrm>
            <a:off x="2568094" y="3211100"/>
            <a:ext cx="268224" cy="1861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矢印: 下 19">
            <a:extLst>
              <a:ext uri="{FF2B5EF4-FFF2-40B4-BE49-F238E27FC236}">
                <a16:creationId xmlns:a16="http://schemas.microsoft.com/office/drawing/2014/main" id="{0E4A9D0D-F47C-4287-86CE-50DE0167209E}"/>
              </a:ext>
            </a:extLst>
          </p:cNvPr>
          <p:cNvSpPr/>
          <p:nvPr/>
        </p:nvSpPr>
        <p:spPr>
          <a:xfrm flipV="1">
            <a:off x="1677249" y="3211100"/>
            <a:ext cx="268224" cy="186107"/>
          </a:xfrm>
          <a:prstGeom prst="down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6777244" y="2443868"/>
            <a:ext cx="1957590" cy="369332"/>
          </a:xfrm>
          <a:prstGeom prst="rect">
            <a:avLst/>
          </a:prstGeom>
          <a:solidFill>
            <a:schemeClr val="tx1"/>
          </a:solidFill>
        </p:spPr>
        <p:txBody>
          <a:bodyPr wrap="none" rtlCol="0" anchor="ctr">
            <a:noAutofit/>
          </a:bodyPr>
          <a:lstStyle/>
          <a:p>
            <a:pPr algn="ctr"/>
            <a:r>
              <a:rPr lang="en-US" altLang="ja-JP">
                <a:solidFill>
                  <a:schemeClr val="bg1"/>
                </a:solidFill>
              </a:rPr>
              <a:t>Mt3620App2</a:t>
            </a:r>
            <a:endParaRPr kumimoji="1" lang="ja-JP" altLang="en-US">
              <a:solidFill>
                <a:schemeClr val="bg1"/>
              </a:solidFill>
            </a:endParaRPr>
          </a:p>
        </p:txBody>
      </p:sp>
      <p:sp>
        <p:nvSpPr>
          <p:cNvPr id="22" name="テキスト ボックス 21">
            <a:extLst>
              <a:ext uri="{FF2B5EF4-FFF2-40B4-BE49-F238E27FC236}">
                <a16:creationId xmlns:a16="http://schemas.microsoft.com/office/drawing/2014/main" id="{6AB27496-2126-429D-B10B-58B878BF3A5C}"/>
              </a:ext>
            </a:extLst>
          </p:cNvPr>
          <p:cNvSpPr txBox="1"/>
          <p:nvPr/>
        </p:nvSpPr>
        <p:spPr>
          <a:xfrm>
            <a:off x="6777244" y="2809252"/>
            <a:ext cx="1957590" cy="369332"/>
          </a:xfrm>
          <a:prstGeom prst="rect">
            <a:avLst/>
          </a:prstGeom>
          <a:solidFill>
            <a:schemeClr val="accent2"/>
          </a:solidFill>
        </p:spPr>
        <p:txBody>
          <a:bodyPr wrap="none" rtlCol="0" anchor="ctr">
            <a:noAutofit/>
          </a:bodyPr>
          <a:lstStyle/>
          <a:p>
            <a:pPr algn="ctr"/>
            <a:r>
              <a:rPr lang="en-US" altLang="ja-JP">
                <a:solidFill>
                  <a:schemeClr val="bg1"/>
                </a:solidFill>
              </a:rPr>
              <a:t>easyio</a:t>
            </a:r>
            <a:endParaRPr kumimoji="1" lang="ja-JP" altLang="en-US">
              <a:solidFill>
                <a:schemeClr val="bg1"/>
              </a:solidFill>
            </a:endParaRPr>
          </a:p>
        </p:txBody>
      </p:sp>
    </p:spTree>
    <p:extLst>
      <p:ext uri="{BB962C8B-B14F-4D97-AF65-F5344CB8AC3E}">
        <p14:creationId xmlns:p14="http://schemas.microsoft.com/office/powerpoint/2010/main" val="7710008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9C29F2-C32C-4695-B921-8624DA7EF458}"/>
              </a:ext>
            </a:extLst>
          </p:cNvPr>
          <p:cNvSpPr>
            <a:spLocks noGrp="1"/>
          </p:cNvSpPr>
          <p:nvPr>
            <p:ph type="title"/>
          </p:nvPr>
        </p:nvSpPr>
        <p:spPr/>
        <p:txBody>
          <a:bodyPr/>
          <a:lstStyle/>
          <a:p>
            <a:r>
              <a:rPr lang="en-US" altLang="ja-JP"/>
              <a:t>Lab#3 easyio</a:t>
            </a:r>
            <a:endParaRPr kumimoji="1" lang="ja-JP" altLang="en-US"/>
          </a:p>
        </p:txBody>
      </p:sp>
      <p:sp>
        <p:nvSpPr>
          <p:cNvPr id="3" name="スライド番号プレースホルダー 2">
            <a:extLst>
              <a:ext uri="{FF2B5EF4-FFF2-40B4-BE49-F238E27FC236}">
                <a16:creationId xmlns:a16="http://schemas.microsoft.com/office/drawing/2014/main" id="{6467896A-B496-4000-AB67-0221FA31AFAC}"/>
              </a:ext>
            </a:extLst>
          </p:cNvPr>
          <p:cNvSpPr>
            <a:spLocks noGrp="1"/>
          </p:cNvSpPr>
          <p:nvPr>
            <p:ph type="sldNum" sz="quarter" idx="12"/>
          </p:nvPr>
        </p:nvSpPr>
        <p:spPr/>
        <p:txBody>
          <a:bodyPr/>
          <a:lstStyle/>
          <a:p>
            <a:fld id="{C19A29C7-8A9E-4D2D-BDFB-5A77C3E24864}" type="slidenum">
              <a:rPr kumimoji="1" lang="ja-JP" altLang="en-US" smtClean="0"/>
              <a:t>32</a:t>
            </a:fld>
            <a:endParaRPr kumimoji="1" lang="ja-JP" altLang="en-US"/>
          </a:p>
        </p:txBody>
      </p:sp>
      <p:sp>
        <p:nvSpPr>
          <p:cNvPr id="5" name="テキスト ボックス 4">
            <a:extLst>
              <a:ext uri="{FF2B5EF4-FFF2-40B4-BE49-F238E27FC236}">
                <a16:creationId xmlns:a16="http://schemas.microsoft.com/office/drawing/2014/main" id="{65859711-0C43-4A52-9B77-DE4547D54752}"/>
              </a:ext>
            </a:extLst>
          </p:cNvPr>
          <p:cNvSpPr txBox="1"/>
          <p:nvPr/>
        </p:nvSpPr>
        <p:spPr>
          <a:xfrm>
            <a:off x="838200" y="1450181"/>
            <a:ext cx="4230645" cy="369332"/>
          </a:xfrm>
          <a:prstGeom prst="rect">
            <a:avLst/>
          </a:prstGeom>
          <a:noFill/>
        </p:spPr>
        <p:txBody>
          <a:bodyPr wrap="none" rtlCol="0">
            <a:spAutoFit/>
          </a:bodyPr>
          <a:lstStyle/>
          <a:p>
            <a:r>
              <a:rPr lang="en-US" altLang="ja-JP"/>
              <a:t>https://github.com/matsujirushi/easyio</a:t>
            </a:r>
            <a:endParaRPr kumimoji="1" lang="ja-JP" altLang="en-US"/>
          </a:p>
        </p:txBody>
      </p:sp>
      <p:pic>
        <p:nvPicPr>
          <p:cNvPr id="7" name="図 6">
            <a:extLst>
              <a:ext uri="{FF2B5EF4-FFF2-40B4-BE49-F238E27FC236}">
                <a16:creationId xmlns:a16="http://schemas.microsoft.com/office/drawing/2014/main" id="{8C8061FB-B5BE-4253-A970-18671820CD58}"/>
              </a:ext>
            </a:extLst>
          </p:cNvPr>
          <p:cNvPicPr>
            <a:picLocks noChangeAspect="1"/>
          </p:cNvPicPr>
          <p:nvPr/>
        </p:nvPicPr>
        <p:blipFill rotWithShape="1">
          <a:blip r:embed="rId2"/>
          <a:srcRect r="43606"/>
          <a:stretch/>
        </p:blipFill>
        <p:spPr>
          <a:xfrm>
            <a:off x="838200" y="1865550"/>
            <a:ext cx="4873413" cy="4673362"/>
          </a:xfrm>
          <a:prstGeom prst="rect">
            <a:avLst/>
          </a:prstGeom>
        </p:spPr>
      </p:pic>
      <p:sp>
        <p:nvSpPr>
          <p:cNvPr id="8" name="テキスト ボックス 7">
            <a:extLst>
              <a:ext uri="{FF2B5EF4-FFF2-40B4-BE49-F238E27FC236}">
                <a16:creationId xmlns:a16="http://schemas.microsoft.com/office/drawing/2014/main" id="{2CB37DC0-CFEA-4465-BE30-115D898FFC1F}"/>
              </a:ext>
            </a:extLst>
          </p:cNvPr>
          <p:cNvSpPr txBox="1"/>
          <p:nvPr/>
        </p:nvSpPr>
        <p:spPr>
          <a:xfrm>
            <a:off x="5936630" y="2401824"/>
            <a:ext cx="5347939" cy="369332"/>
          </a:xfrm>
          <a:prstGeom prst="rect">
            <a:avLst/>
          </a:prstGeom>
          <a:noFill/>
        </p:spPr>
        <p:txBody>
          <a:bodyPr wrap="none" rtlCol="0">
            <a:spAutoFit/>
          </a:bodyPr>
          <a:lstStyle/>
          <a:p>
            <a:r>
              <a:rPr kumimoji="1" lang="en-US" altLang="ja-JP"/>
              <a:t>I/O</a:t>
            </a:r>
            <a:r>
              <a:rPr kumimoji="1" lang="ja-JP" altLang="en-US"/>
              <a:t>操作のコーディングの手間を減らすライブラリ</a:t>
            </a:r>
            <a:endParaRPr kumimoji="1" lang="en-US" altLang="ja-JP"/>
          </a:p>
        </p:txBody>
      </p:sp>
    </p:spTree>
    <p:extLst>
      <p:ext uri="{BB962C8B-B14F-4D97-AF65-F5344CB8AC3E}">
        <p14:creationId xmlns:p14="http://schemas.microsoft.com/office/powerpoint/2010/main" val="361865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B9C29F2-C32C-4695-B921-8624DA7EF458}"/>
              </a:ext>
            </a:extLst>
          </p:cNvPr>
          <p:cNvSpPr>
            <a:spLocks noGrp="1"/>
          </p:cNvSpPr>
          <p:nvPr>
            <p:ph type="title"/>
          </p:nvPr>
        </p:nvSpPr>
        <p:spPr/>
        <p:txBody>
          <a:bodyPr/>
          <a:lstStyle/>
          <a:p>
            <a:r>
              <a:rPr lang="en-US" altLang="ja-JP"/>
              <a:t>Lab#3.1 easyio</a:t>
            </a:r>
            <a:r>
              <a:rPr lang="ja-JP" altLang="en-US"/>
              <a:t>をクローン</a:t>
            </a:r>
            <a:endParaRPr kumimoji="1" lang="ja-JP" altLang="en-US"/>
          </a:p>
        </p:txBody>
      </p:sp>
      <p:sp>
        <p:nvSpPr>
          <p:cNvPr id="3" name="スライド番号プレースホルダー 2">
            <a:extLst>
              <a:ext uri="{FF2B5EF4-FFF2-40B4-BE49-F238E27FC236}">
                <a16:creationId xmlns:a16="http://schemas.microsoft.com/office/drawing/2014/main" id="{6467896A-B496-4000-AB67-0221FA31AFAC}"/>
              </a:ext>
            </a:extLst>
          </p:cNvPr>
          <p:cNvSpPr>
            <a:spLocks noGrp="1"/>
          </p:cNvSpPr>
          <p:nvPr>
            <p:ph type="sldNum" sz="quarter" idx="12"/>
          </p:nvPr>
        </p:nvSpPr>
        <p:spPr/>
        <p:txBody>
          <a:bodyPr/>
          <a:lstStyle/>
          <a:p>
            <a:fld id="{C19A29C7-8A9E-4D2D-BDFB-5A77C3E24864}" type="slidenum">
              <a:rPr kumimoji="1" lang="ja-JP" altLang="en-US" smtClean="0"/>
              <a:t>33</a:t>
            </a:fld>
            <a:endParaRPr kumimoji="1" lang="ja-JP" altLang="en-US"/>
          </a:p>
        </p:txBody>
      </p:sp>
      <p:sp>
        <p:nvSpPr>
          <p:cNvPr id="4" name="テキスト ボックス 3">
            <a:extLst>
              <a:ext uri="{FF2B5EF4-FFF2-40B4-BE49-F238E27FC236}">
                <a16:creationId xmlns:a16="http://schemas.microsoft.com/office/drawing/2014/main" id="{9045EB25-7379-43DB-9435-E005D4312697}"/>
              </a:ext>
            </a:extLst>
          </p:cNvPr>
          <p:cNvSpPr txBox="1"/>
          <p:nvPr/>
        </p:nvSpPr>
        <p:spPr>
          <a:xfrm>
            <a:off x="838200" y="2172584"/>
            <a:ext cx="8852554" cy="2588905"/>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C:\AzureSphere&gt;git clone https://github.com/matsujirushi/easyio.git</a:t>
            </a:r>
          </a:p>
          <a:p>
            <a:r>
              <a:rPr lang="en-US" altLang="ja-JP">
                <a:solidFill>
                  <a:schemeClr val="bg1"/>
                </a:solidFill>
                <a:latin typeface="Consolas" panose="020B0609020204030204" pitchFamily="49" charset="0"/>
              </a:rPr>
              <a:t>Cloning into 'easyio'...</a:t>
            </a:r>
          </a:p>
          <a:p>
            <a:r>
              <a:rPr lang="en-US" altLang="ja-JP">
                <a:solidFill>
                  <a:schemeClr val="bg1"/>
                </a:solidFill>
                <a:latin typeface="Consolas" panose="020B0609020204030204" pitchFamily="49" charset="0"/>
              </a:rPr>
              <a:t>remote: Enumerating objects: 25, done.</a:t>
            </a:r>
          </a:p>
          <a:p>
            <a:r>
              <a:rPr lang="en-US" altLang="ja-JP">
                <a:solidFill>
                  <a:schemeClr val="bg1"/>
                </a:solidFill>
                <a:latin typeface="Consolas" panose="020B0609020204030204" pitchFamily="49" charset="0"/>
              </a:rPr>
              <a:t>remote: Counting objects: 100% (25/25), done.</a:t>
            </a:r>
          </a:p>
          <a:p>
            <a:r>
              <a:rPr lang="en-US" altLang="ja-JP">
                <a:solidFill>
                  <a:schemeClr val="bg1"/>
                </a:solidFill>
                <a:latin typeface="Consolas" panose="020B0609020204030204" pitchFamily="49" charset="0"/>
              </a:rPr>
              <a:t>remote: Compressing objects: 100% (21/21), done.</a:t>
            </a:r>
          </a:p>
          <a:p>
            <a:r>
              <a:rPr lang="en-US" altLang="ja-JP">
                <a:solidFill>
                  <a:schemeClr val="bg1"/>
                </a:solidFill>
                <a:latin typeface="Consolas" panose="020B0609020204030204" pitchFamily="49" charset="0"/>
              </a:rPr>
              <a:t>remote: Total 25 (delta 2), reused 25 (delta 2), pack-reused 0</a:t>
            </a:r>
          </a:p>
          <a:p>
            <a:r>
              <a:rPr lang="en-US" altLang="ja-JP">
                <a:solidFill>
                  <a:schemeClr val="bg1"/>
                </a:solidFill>
                <a:latin typeface="Consolas" panose="020B0609020204030204" pitchFamily="49" charset="0"/>
              </a:rPr>
              <a:t>Unpacking objects: 100% (25/25), done.</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C:\AzureSphere&gt;</a:t>
            </a:r>
          </a:p>
        </p:txBody>
      </p:sp>
      <p:sp>
        <p:nvSpPr>
          <p:cNvPr id="5" name="テキスト ボックス 4">
            <a:extLst>
              <a:ext uri="{FF2B5EF4-FFF2-40B4-BE49-F238E27FC236}">
                <a16:creationId xmlns:a16="http://schemas.microsoft.com/office/drawing/2014/main" id="{65859711-0C43-4A52-9B77-DE4547D54752}"/>
              </a:ext>
            </a:extLst>
          </p:cNvPr>
          <p:cNvSpPr txBox="1"/>
          <p:nvPr/>
        </p:nvSpPr>
        <p:spPr>
          <a:xfrm>
            <a:off x="838200" y="1450181"/>
            <a:ext cx="5485797" cy="646331"/>
          </a:xfrm>
          <a:prstGeom prst="rect">
            <a:avLst/>
          </a:prstGeom>
          <a:noFill/>
        </p:spPr>
        <p:txBody>
          <a:bodyPr wrap="none" rtlCol="0">
            <a:spAutoFit/>
          </a:bodyPr>
          <a:lstStyle/>
          <a:p>
            <a:r>
              <a:rPr lang="en-US" altLang="ja-JP"/>
              <a:t>cd C:\AzureSphere</a:t>
            </a:r>
          </a:p>
          <a:p>
            <a:r>
              <a:rPr lang="en-US" altLang="ja-JP"/>
              <a:t>git clone https://github.com/matsujirushi/easyio.git</a:t>
            </a:r>
            <a:endParaRPr kumimoji="1" lang="ja-JP" altLang="en-US"/>
          </a:p>
        </p:txBody>
      </p:sp>
      <p:pic>
        <p:nvPicPr>
          <p:cNvPr id="6" name="図 5">
            <a:extLst>
              <a:ext uri="{FF2B5EF4-FFF2-40B4-BE49-F238E27FC236}">
                <a16:creationId xmlns:a16="http://schemas.microsoft.com/office/drawing/2014/main" id="{762E712B-DB6E-41EB-965E-CE6556E2859E}"/>
              </a:ext>
            </a:extLst>
          </p:cNvPr>
          <p:cNvPicPr>
            <a:picLocks noChangeAspect="1"/>
          </p:cNvPicPr>
          <p:nvPr/>
        </p:nvPicPr>
        <p:blipFill>
          <a:blip r:embed="rId2"/>
          <a:stretch>
            <a:fillRect/>
          </a:stretch>
        </p:blipFill>
        <p:spPr>
          <a:xfrm>
            <a:off x="4520484" y="4229052"/>
            <a:ext cx="6159709" cy="2289278"/>
          </a:xfrm>
          <a:prstGeom prst="rect">
            <a:avLst/>
          </a:prstGeom>
        </p:spPr>
      </p:pic>
      <p:cxnSp>
        <p:nvCxnSpPr>
          <p:cNvPr id="7" name="直線コネクタ 6">
            <a:extLst>
              <a:ext uri="{FF2B5EF4-FFF2-40B4-BE49-F238E27FC236}">
                <a16:creationId xmlns:a16="http://schemas.microsoft.com/office/drawing/2014/main" id="{362DA32C-377B-4ED2-A490-4028F998AE0B}"/>
              </a:ext>
            </a:extLst>
          </p:cNvPr>
          <p:cNvCxnSpPr>
            <a:cxnSpLocks/>
          </p:cNvCxnSpPr>
          <p:nvPr/>
        </p:nvCxnSpPr>
        <p:spPr>
          <a:xfrm>
            <a:off x="960220" y="2470857"/>
            <a:ext cx="175722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9266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F454834-C1D6-416D-9B3C-510733CCD241}"/>
              </a:ext>
            </a:extLst>
          </p:cNvPr>
          <p:cNvSpPr>
            <a:spLocks noGrp="1"/>
          </p:cNvSpPr>
          <p:nvPr>
            <p:ph type="title"/>
          </p:nvPr>
        </p:nvSpPr>
        <p:spPr/>
        <p:txBody>
          <a:bodyPr/>
          <a:lstStyle/>
          <a:p>
            <a:r>
              <a:rPr lang="en-US" altLang="ja-JP"/>
              <a:t>Lab#3.2 Blank App</a:t>
            </a:r>
            <a:r>
              <a:rPr lang="ja-JP" altLang="en-US"/>
              <a:t>を新規作成</a:t>
            </a:r>
            <a:endParaRPr kumimoji="1" lang="ja-JP" altLang="en-US"/>
          </a:p>
        </p:txBody>
      </p:sp>
      <p:sp>
        <p:nvSpPr>
          <p:cNvPr id="3" name="スライド番号プレースホルダー 2">
            <a:extLst>
              <a:ext uri="{FF2B5EF4-FFF2-40B4-BE49-F238E27FC236}">
                <a16:creationId xmlns:a16="http://schemas.microsoft.com/office/drawing/2014/main" id="{17ADD1CA-9C1A-4ED3-A0AD-D3915AA3668D}"/>
              </a:ext>
            </a:extLst>
          </p:cNvPr>
          <p:cNvSpPr>
            <a:spLocks noGrp="1"/>
          </p:cNvSpPr>
          <p:nvPr>
            <p:ph type="sldNum" sz="quarter" idx="12"/>
          </p:nvPr>
        </p:nvSpPr>
        <p:spPr/>
        <p:txBody>
          <a:bodyPr/>
          <a:lstStyle/>
          <a:p>
            <a:fld id="{C19A29C7-8A9E-4D2D-BDFB-5A77C3E24864}" type="slidenum">
              <a:rPr kumimoji="1" lang="ja-JP" altLang="en-US" smtClean="0"/>
              <a:t>34</a:t>
            </a:fld>
            <a:endParaRPr kumimoji="1" lang="ja-JP" altLang="en-US"/>
          </a:p>
        </p:txBody>
      </p:sp>
      <p:sp>
        <p:nvSpPr>
          <p:cNvPr id="4" name="テキスト ボックス 3">
            <a:extLst>
              <a:ext uri="{FF2B5EF4-FFF2-40B4-BE49-F238E27FC236}">
                <a16:creationId xmlns:a16="http://schemas.microsoft.com/office/drawing/2014/main" id="{51F7D378-F6CB-4ECB-BD8B-CFD3B01A8AA2}"/>
              </a:ext>
            </a:extLst>
          </p:cNvPr>
          <p:cNvSpPr txBox="1"/>
          <p:nvPr/>
        </p:nvSpPr>
        <p:spPr>
          <a:xfrm>
            <a:off x="4875154" y="3044280"/>
            <a:ext cx="2441694" cy="769441"/>
          </a:xfrm>
          <a:prstGeom prst="rect">
            <a:avLst/>
          </a:prstGeom>
          <a:noFill/>
        </p:spPr>
        <p:txBody>
          <a:bodyPr wrap="none" rtlCol="0">
            <a:spAutoFit/>
          </a:bodyPr>
          <a:lstStyle/>
          <a:p>
            <a:pPr algn="ctr"/>
            <a:r>
              <a:rPr kumimoji="1" lang="ja-JP" altLang="en-US" sz="4400"/>
              <a:t>（省略）</a:t>
            </a:r>
          </a:p>
        </p:txBody>
      </p:sp>
    </p:spTree>
    <p:extLst>
      <p:ext uri="{BB962C8B-B14F-4D97-AF65-F5344CB8AC3E}">
        <p14:creationId xmlns:p14="http://schemas.microsoft.com/office/powerpoint/2010/main" val="27050078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EA6A1-EDFB-4A3A-B8E7-C0C930DFA65E}"/>
              </a:ext>
            </a:extLst>
          </p:cNvPr>
          <p:cNvSpPr>
            <a:spLocks noGrp="1"/>
          </p:cNvSpPr>
          <p:nvPr>
            <p:ph type="title"/>
          </p:nvPr>
        </p:nvSpPr>
        <p:spPr/>
        <p:txBody>
          <a:bodyPr/>
          <a:lstStyle/>
          <a:p>
            <a:r>
              <a:rPr kumimoji="1" lang="en-US" altLang="ja-JP"/>
              <a:t>Lab#3.3 easyio</a:t>
            </a:r>
            <a:r>
              <a:rPr kumimoji="1" lang="ja-JP" altLang="en-US"/>
              <a:t>プロジェクト</a:t>
            </a:r>
            <a:r>
              <a:rPr lang="ja-JP" altLang="en-US"/>
              <a:t>を追加</a:t>
            </a:r>
            <a:endParaRPr kumimoji="1" lang="ja-JP" altLang="en-US"/>
          </a:p>
        </p:txBody>
      </p:sp>
      <p:sp>
        <p:nvSpPr>
          <p:cNvPr id="3" name="スライド番号プレースホルダー 2">
            <a:extLst>
              <a:ext uri="{FF2B5EF4-FFF2-40B4-BE49-F238E27FC236}">
                <a16:creationId xmlns:a16="http://schemas.microsoft.com/office/drawing/2014/main" id="{C6B4889A-1917-4EFF-B651-EE9F1DD27624}"/>
              </a:ext>
            </a:extLst>
          </p:cNvPr>
          <p:cNvSpPr>
            <a:spLocks noGrp="1"/>
          </p:cNvSpPr>
          <p:nvPr>
            <p:ph type="sldNum" sz="quarter" idx="12"/>
          </p:nvPr>
        </p:nvSpPr>
        <p:spPr/>
        <p:txBody>
          <a:bodyPr/>
          <a:lstStyle/>
          <a:p>
            <a:fld id="{C19A29C7-8A9E-4D2D-BDFB-5A77C3E24864}" type="slidenum">
              <a:rPr kumimoji="1" lang="ja-JP" altLang="en-US" smtClean="0"/>
              <a:t>35</a:t>
            </a:fld>
            <a:endParaRPr kumimoji="1" lang="ja-JP" altLang="en-US"/>
          </a:p>
        </p:txBody>
      </p:sp>
      <p:pic>
        <p:nvPicPr>
          <p:cNvPr id="4" name="図 3">
            <a:extLst>
              <a:ext uri="{FF2B5EF4-FFF2-40B4-BE49-F238E27FC236}">
                <a16:creationId xmlns:a16="http://schemas.microsoft.com/office/drawing/2014/main" id="{C38203E2-61E4-4999-BD3A-09320F3197D2}"/>
              </a:ext>
            </a:extLst>
          </p:cNvPr>
          <p:cNvPicPr>
            <a:picLocks noChangeAspect="1"/>
          </p:cNvPicPr>
          <p:nvPr/>
        </p:nvPicPr>
        <p:blipFill>
          <a:blip r:embed="rId2"/>
          <a:stretch>
            <a:fillRect/>
          </a:stretch>
        </p:blipFill>
        <p:spPr>
          <a:xfrm>
            <a:off x="2494216" y="1934866"/>
            <a:ext cx="7203567" cy="4558009"/>
          </a:xfrm>
          <a:prstGeom prst="rect">
            <a:avLst/>
          </a:prstGeom>
        </p:spPr>
      </p:pic>
      <p:sp>
        <p:nvSpPr>
          <p:cNvPr id="5" name="テキスト ボックス 4">
            <a:extLst>
              <a:ext uri="{FF2B5EF4-FFF2-40B4-BE49-F238E27FC236}">
                <a16:creationId xmlns:a16="http://schemas.microsoft.com/office/drawing/2014/main" id="{E40ED20D-EE05-4DBD-803A-26D20F0F6307}"/>
              </a:ext>
            </a:extLst>
          </p:cNvPr>
          <p:cNvSpPr txBox="1"/>
          <p:nvPr/>
        </p:nvSpPr>
        <p:spPr>
          <a:xfrm>
            <a:off x="838200" y="1450181"/>
            <a:ext cx="6426759" cy="369332"/>
          </a:xfrm>
          <a:prstGeom prst="rect">
            <a:avLst/>
          </a:prstGeom>
          <a:noFill/>
        </p:spPr>
        <p:txBody>
          <a:bodyPr wrap="none" rtlCol="0">
            <a:spAutoFit/>
          </a:bodyPr>
          <a:lstStyle/>
          <a:p>
            <a:r>
              <a:rPr lang="ja-JP" altLang="en-US"/>
              <a:t>ソリューション</a:t>
            </a:r>
            <a:r>
              <a:rPr kumimoji="1" lang="ja-JP" altLang="en-US"/>
              <a:t>（右クリック） </a:t>
            </a:r>
            <a:r>
              <a:rPr kumimoji="1" lang="en-US" altLang="ja-JP"/>
              <a:t>&gt; </a:t>
            </a:r>
            <a:r>
              <a:rPr kumimoji="1" lang="ja-JP" altLang="en-US"/>
              <a:t>追加 </a:t>
            </a:r>
            <a:r>
              <a:rPr kumimoji="1" lang="en-US" altLang="ja-JP"/>
              <a:t>&gt; </a:t>
            </a:r>
            <a:r>
              <a:rPr kumimoji="1" lang="ja-JP" altLang="en-US"/>
              <a:t>既存のプロジェクト</a:t>
            </a:r>
          </a:p>
        </p:txBody>
      </p:sp>
      <p:cxnSp>
        <p:nvCxnSpPr>
          <p:cNvPr id="6" name="直線コネクタ 5">
            <a:extLst>
              <a:ext uri="{FF2B5EF4-FFF2-40B4-BE49-F238E27FC236}">
                <a16:creationId xmlns:a16="http://schemas.microsoft.com/office/drawing/2014/main" id="{76E3ECF4-91C1-4062-8E92-131B831BB68E}"/>
              </a:ext>
            </a:extLst>
          </p:cNvPr>
          <p:cNvCxnSpPr>
            <a:cxnSpLocks/>
          </p:cNvCxnSpPr>
          <p:nvPr/>
        </p:nvCxnSpPr>
        <p:spPr>
          <a:xfrm>
            <a:off x="5092773" y="2982358"/>
            <a:ext cx="150309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AEBC9609-3015-4B5D-B689-293171A39974}"/>
              </a:ext>
            </a:extLst>
          </p:cNvPr>
          <p:cNvSpPr/>
          <p:nvPr/>
        </p:nvSpPr>
        <p:spPr>
          <a:xfrm>
            <a:off x="4789732" y="27247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9" name="直線コネクタ 8">
            <a:extLst>
              <a:ext uri="{FF2B5EF4-FFF2-40B4-BE49-F238E27FC236}">
                <a16:creationId xmlns:a16="http://schemas.microsoft.com/office/drawing/2014/main" id="{2345DED4-3DFB-4112-B4E4-FD92E376FE97}"/>
              </a:ext>
            </a:extLst>
          </p:cNvPr>
          <p:cNvCxnSpPr>
            <a:cxnSpLocks/>
          </p:cNvCxnSpPr>
          <p:nvPr/>
        </p:nvCxnSpPr>
        <p:spPr>
          <a:xfrm>
            <a:off x="6181344" y="5670694"/>
            <a:ext cx="46329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E5FC76BF-6FB6-4789-ABEA-EA71B4F63739}"/>
              </a:ext>
            </a:extLst>
          </p:cNvPr>
          <p:cNvSpPr/>
          <p:nvPr/>
        </p:nvSpPr>
        <p:spPr>
          <a:xfrm>
            <a:off x="5829535" y="541307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1" name="直線コネクタ 10">
            <a:extLst>
              <a:ext uri="{FF2B5EF4-FFF2-40B4-BE49-F238E27FC236}">
                <a16:creationId xmlns:a16="http://schemas.microsoft.com/office/drawing/2014/main" id="{88AF9A2E-AB89-4040-803E-BE026B728867}"/>
              </a:ext>
            </a:extLst>
          </p:cNvPr>
          <p:cNvCxnSpPr>
            <a:cxnSpLocks/>
          </p:cNvCxnSpPr>
          <p:nvPr/>
        </p:nvCxnSpPr>
        <p:spPr>
          <a:xfrm>
            <a:off x="2868742" y="5922716"/>
            <a:ext cx="114242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662DF266-3A88-48DA-A331-BE900D161AA4}"/>
              </a:ext>
            </a:extLst>
          </p:cNvPr>
          <p:cNvSpPr/>
          <p:nvPr/>
        </p:nvSpPr>
        <p:spPr>
          <a:xfrm>
            <a:off x="2541317" y="5665095"/>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spTree>
    <p:extLst>
      <p:ext uri="{BB962C8B-B14F-4D97-AF65-F5344CB8AC3E}">
        <p14:creationId xmlns:p14="http://schemas.microsoft.com/office/powerpoint/2010/main" val="1859432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図 7">
            <a:extLst>
              <a:ext uri="{FF2B5EF4-FFF2-40B4-BE49-F238E27FC236}">
                <a16:creationId xmlns:a16="http://schemas.microsoft.com/office/drawing/2014/main" id="{9B830832-7B5F-499F-8840-AB0EE17DA6C8}"/>
              </a:ext>
            </a:extLst>
          </p:cNvPr>
          <p:cNvPicPr>
            <a:picLocks noChangeAspect="1"/>
          </p:cNvPicPr>
          <p:nvPr/>
        </p:nvPicPr>
        <p:blipFill>
          <a:blip r:embed="rId2"/>
          <a:stretch>
            <a:fillRect/>
          </a:stretch>
        </p:blipFill>
        <p:spPr>
          <a:xfrm>
            <a:off x="1038941" y="1976438"/>
            <a:ext cx="10114118" cy="3431375"/>
          </a:xfrm>
          <a:prstGeom prst="rect">
            <a:avLst/>
          </a:prstGeom>
        </p:spPr>
      </p:pic>
      <p:sp>
        <p:nvSpPr>
          <p:cNvPr id="2" name="タイトル 1">
            <a:extLst>
              <a:ext uri="{FF2B5EF4-FFF2-40B4-BE49-F238E27FC236}">
                <a16:creationId xmlns:a16="http://schemas.microsoft.com/office/drawing/2014/main" id="{20DEA6A1-EDFB-4A3A-B8E7-C0C930DFA65E}"/>
              </a:ext>
            </a:extLst>
          </p:cNvPr>
          <p:cNvSpPr>
            <a:spLocks noGrp="1"/>
          </p:cNvSpPr>
          <p:nvPr>
            <p:ph type="title"/>
          </p:nvPr>
        </p:nvSpPr>
        <p:spPr/>
        <p:txBody>
          <a:bodyPr/>
          <a:lstStyle/>
          <a:p>
            <a:r>
              <a:rPr kumimoji="1" lang="en-US" altLang="ja-JP"/>
              <a:t>Lab#3.3 easyio</a:t>
            </a:r>
            <a:r>
              <a:rPr kumimoji="1" lang="ja-JP" altLang="en-US"/>
              <a:t>プロジェクト</a:t>
            </a:r>
            <a:r>
              <a:rPr lang="ja-JP" altLang="en-US"/>
              <a:t>を追加</a:t>
            </a:r>
            <a:endParaRPr kumimoji="1" lang="ja-JP" altLang="en-US"/>
          </a:p>
        </p:txBody>
      </p:sp>
      <p:sp>
        <p:nvSpPr>
          <p:cNvPr id="3" name="スライド番号プレースホルダー 2">
            <a:extLst>
              <a:ext uri="{FF2B5EF4-FFF2-40B4-BE49-F238E27FC236}">
                <a16:creationId xmlns:a16="http://schemas.microsoft.com/office/drawing/2014/main" id="{C6B4889A-1917-4EFF-B651-EE9F1DD27624}"/>
              </a:ext>
            </a:extLst>
          </p:cNvPr>
          <p:cNvSpPr>
            <a:spLocks noGrp="1"/>
          </p:cNvSpPr>
          <p:nvPr>
            <p:ph type="sldNum" sz="quarter" idx="12"/>
          </p:nvPr>
        </p:nvSpPr>
        <p:spPr/>
        <p:txBody>
          <a:bodyPr/>
          <a:lstStyle/>
          <a:p>
            <a:fld id="{C19A29C7-8A9E-4D2D-BDFB-5A77C3E24864}" type="slidenum">
              <a:rPr kumimoji="1" lang="ja-JP" altLang="en-US" smtClean="0"/>
              <a:t>36</a:t>
            </a:fld>
            <a:endParaRPr kumimoji="1" lang="ja-JP" altLang="en-US"/>
          </a:p>
        </p:txBody>
      </p:sp>
      <p:sp>
        <p:nvSpPr>
          <p:cNvPr id="5" name="テキスト ボックス 4">
            <a:extLst>
              <a:ext uri="{FF2B5EF4-FFF2-40B4-BE49-F238E27FC236}">
                <a16:creationId xmlns:a16="http://schemas.microsoft.com/office/drawing/2014/main" id="{E40ED20D-EE05-4DBD-803A-26D20F0F6307}"/>
              </a:ext>
            </a:extLst>
          </p:cNvPr>
          <p:cNvSpPr txBox="1"/>
          <p:nvPr/>
        </p:nvSpPr>
        <p:spPr>
          <a:xfrm>
            <a:off x="838200" y="1450181"/>
            <a:ext cx="2816797" cy="369332"/>
          </a:xfrm>
          <a:prstGeom prst="rect">
            <a:avLst/>
          </a:prstGeom>
          <a:noFill/>
        </p:spPr>
        <p:txBody>
          <a:bodyPr wrap="none" rtlCol="0">
            <a:spAutoFit/>
          </a:bodyPr>
          <a:lstStyle/>
          <a:p>
            <a:r>
              <a:rPr lang="en-US" altLang="ja-JP"/>
              <a:t>easyio/src/easyio.vcxproj</a:t>
            </a:r>
            <a:endParaRPr kumimoji="1" lang="ja-JP" altLang="en-US"/>
          </a:p>
        </p:txBody>
      </p:sp>
      <p:cxnSp>
        <p:nvCxnSpPr>
          <p:cNvPr id="6" name="直線コネクタ 5">
            <a:extLst>
              <a:ext uri="{FF2B5EF4-FFF2-40B4-BE49-F238E27FC236}">
                <a16:creationId xmlns:a16="http://schemas.microsoft.com/office/drawing/2014/main" id="{76E3ECF4-91C1-4062-8E92-131B831BB68E}"/>
              </a:ext>
            </a:extLst>
          </p:cNvPr>
          <p:cNvCxnSpPr>
            <a:cxnSpLocks/>
          </p:cNvCxnSpPr>
          <p:nvPr/>
        </p:nvCxnSpPr>
        <p:spPr>
          <a:xfrm>
            <a:off x="3032325" y="3873124"/>
            <a:ext cx="123487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AEBC9609-3015-4B5D-B689-293171A39974}"/>
              </a:ext>
            </a:extLst>
          </p:cNvPr>
          <p:cNvSpPr/>
          <p:nvPr/>
        </p:nvSpPr>
        <p:spPr>
          <a:xfrm>
            <a:off x="2729284" y="361550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9" name="直線コネクタ 8">
            <a:extLst>
              <a:ext uri="{FF2B5EF4-FFF2-40B4-BE49-F238E27FC236}">
                <a16:creationId xmlns:a16="http://schemas.microsoft.com/office/drawing/2014/main" id="{2345DED4-3DFB-4112-B4E4-FD92E376FE97}"/>
              </a:ext>
            </a:extLst>
          </p:cNvPr>
          <p:cNvCxnSpPr>
            <a:cxnSpLocks/>
          </p:cNvCxnSpPr>
          <p:nvPr/>
        </p:nvCxnSpPr>
        <p:spPr>
          <a:xfrm>
            <a:off x="9107424" y="5207398"/>
            <a:ext cx="46329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E5FC76BF-6FB6-4789-ABEA-EA71B4F63739}"/>
              </a:ext>
            </a:extLst>
          </p:cNvPr>
          <p:cNvSpPr/>
          <p:nvPr/>
        </p:nvSpPr>
        <p:spPr>
          <a:xfrm>
            <a:off x="8755615" y="494977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123238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20DEA6A1-EDFB-4A3A-B8E7-C0C930DFA65E}"/>
              </a:ext>
            </a:extLst>
          </p:cNvPr>
          <p:cNvSpPr>
            <a:spLocks noGrp="1"/>
          </p:cNvSpPr>
          <p:nvPr>
            <p:ph type="title"/>
          </p:nvPr>
        </p:nvSpPr>
        <p:spPr/>
        <p:txBody>
          <a:bodyPr/>
          <a:lstStyle/>
          <a:p>
            <a:r>
              <a:rPr kumimoji="1" lang="en-US" altLang="ja-JP"/>
              <a:t>Lab#3.4 easyio</a:t>
            </a:r>
            <a:r>
              <a:rPr kumimoji="1" lang="ja-JP" altLang="en-US"/>
              <a:t>プロジェクト</a:t>
            </a:r>
            <a:r>
              <a:rPr lang="ja-JP" altLang="en-US"/>
              <a:t>を参照</a:t>
            </a:r>
            <a:endParaRPr kumimoji="1" lang="ja-JP" altLang="en-US"/>
          </a:p>
        </p:txBody>
      </p:sp>
      <p:sp>
        <p:nvSpPr>
          <p:cNvPr id="3" name="スライド番号プレースホルダー 2">
            <a:extLst>
              <a:ext uri="{FF2B5EF4-FFF2-40B4-BE49-F238E27FC236}">
                <a16:creationId xmlns:a16="http://schemas.microsoft.com/office/drawing/2014/main" id="{C6B4889A-1917-4EFF-B651-EE9F1DD27624}"/>
              </a:ext>
            </a:extLst>
          </p:cNvPr>
          <p:cNvSpPr>
            <a:spLocks noGrp="1"/>
          </p:cNvSpPr>
          <p:nvPr>
            <p:ph type="sldNum" sz="quarter" idx="12"/>
          </p:nvPr>
        </p:nvSpPr>
        <p:spPr/>
        <p:txBody>
          <a:bodyPr/>
          <a:lstStyle/>
          <a:p>
            <a:fld id="{C19A29C7-8A9E-4D2D-BDFB-5A77C3E24864}" type="slidenum">
              <a:rPr kumimoji="1" lang="ja-JP" altLang="en-US" smtClean="0"/>
              <a:t>37</a:t>
            </a:fld>
            <a:endParaRPr kumimoji="1" lang="ja-JP" altLang="en-US"/>
          </a:p>
        </p:txBody>
      </p:sp>
      <p:sp>
        <p:nvSpPr>
          <p:cNvPr id="5" name="テキスト ボックス 4">
            <a:extLst>
              <a:ext uri="{FF2B5EF4-FFF2-40B4-BE49-F238E27FC236}">
                <a16:creationId xmlns:a16="http://schemas.microsoft.com/office/drawing/2014/main" id="{E40ED20D-EE05-4DBD-803A-26D20F0F6307}"/>
              </a:ext>
            </a:extLst>
          </p:cNvPr>
          <p:cNvSpPr txBox="1"/>
          <p:nvPr/>
        </p:nvSpPr>
        <p:spPr>
          <a:xfrm>
            <a:off x="838200" y="1450181"/>
            <a:ext cx="5219699" cy="369332"/>
          </a:xfrm>
          <a:prstGeom prst="rect">
            <a:avLst/>
          </a:prstGeom>
          <a:noFill/>
        </p:spPr>
        <p:txBody>
          <a:bodyPr wrap="none" rtlCol="0">
            <a:spAutoFit/>
          </a:bodyPr>
          <a:lstStyle/>
          <a:p>
            <a:r>
              <a:rPr lang="en-US" altLang="ja-JP"/>
              <a:t>Mt3620App2</a:t>
            </a:r>
            <a:r>
              <a:rPr lang="ja-JP" altLang="en-US"/>
              <a:t>の参照（右クリック） </a:t>
            </a:r>
            <a:r>
              <a:rPr lang="en-US" altLang="ja-JP"/>
              <a:t>&gt; </a:t>
            </a:r>
            <a:r>
              <a:rPr lang="ja-JP" altLang="en-US"/>
              <a:t>参照の追加</a:t>
            </a:r>
            <a:endParaRPr kumimoji="1" lang="ja-JP" altLang="en-US"/>
          </a:p>
        </p:txBody>
      </p:sp>
      <p:pic>
        <p:nvPicPr>
          <p:cNvPr id="4" name="図 3">
            <a:extLst>
              <a:ext uri="{FF2B5EF4-FFF2-40B4-BE49-F238E27FC236}">
                <a16:creationId xmlns:a16="http://schemas.microsoft.com/office/drawing/2014/main" id="{2C64D1F2-23E9-4366-9366-B78CDB0BCC5C}"/>
              </a:ext>
            </a:extLst>
          </p:cNvPr>
          <p:cNvPicPr>
            <a:picLocks noChangeAspect="1"/>
          </p:cNvPicPr>
          <p:nvPr/>
        </p:nvPicPr>
        <p:blipFill>
          <a:blip r:embed="rId2"/>
          <a:stretch>
            <a:fillRect/>
          </a:stretch>
        </p:blipFill>
        <p:spPr>
          <a:xfrm>
            <a:off x="3992055" y="1978330"/>
            <a:ext cx="4207890" cy="4378020"/>
          </a:xfrm>
          <a:prstGeom prst="rect">
            <a:avLst/>
          </a:prstGeom>
        </p:spPr>
      </p:pic>
      <p:cxnSp>
        <p:nvCxnSpPr>
          <p:cNvPr id="11" name="直線コネクタ 10">
            <a:extLst>
              <a:ext uri="{FF2B5EF4-FFF2-40B4-BE49-F238E27FC236}">
                <a16:creationId xmlns:a16="http://schemas.microsoft.com/office/drawing/2014/main" id="{F6782657-0437-4D53-9E6B-643DD327FA0C}"/>
              </a:ext>
            </a:extLst>
          </p:cNvPr>
          <p:cNvCxnSpPr>
            <a:cxnSpLocks/>
          </p:cNvCxnSpPr>
          <p:nvPr/>
        </p:nvCxnSpPr>
        <p:spPr>
          <a:xfrm>
            <a:off x="4592901" y="4784361"/>
            <a:ext cx="71061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48503D6-0E00-4B94-B123-99EAB2075727}"/>
              </a:ext>
            </a:extLst>
          </p:cNvPr>
          <p:cNvSpPr/>
          <p:nvPr/>
        </p:nvSpPr>
        <p:spPr>
          <a:xfrm>
            <a:off x="4289860" y="452674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4" name="直線コネクタ 13">
            <a:extLst>
              <a:ext uri="{FF2B5EF4-FFF2-40B4-BE49-F238E27FC236}">
                <a16:creationId xmlns:a16="http://schemas.microsoft.com/office/drawing/2014/main" id="{D4E719C2-7E55-4777-BF47-75284248BC1D}"/>
              </a:ext>
            </a:extLst>
          </p:cNvPr>
          <p:cNvCxnSpPr>
            <a:cxnSpLocks/>
          </p:cNvCxnSpPr>
          <p:nvPr/>
        </p:nvCxnSpPr>
        <p:spPr>
          <a:xfrm>
            <a:off x="5385381" y="5041982"/>
            <a:ext cx="83253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6BE05C82-4D58-4BCA-B9F7-A61C7688688D}"/>
              </a:ext>
            </a:extLst>
          </p:cNvPr>
          <p:cNvSpPr/>
          <p:nvPr/>
        </p:nvSpPr>
        <p:spPr>
          <a:xfrm>
            <a:off x="6408248" y="4774675"/>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826079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A67CFA2-20A4-4C69-A79A-140B9A3A4964}"/>
              </a:ext>
            </a:extLst>
          </p:cNvPr>
          <p:cNvPicPr>
            <a:picLocks noChangeAspect="1"/>
          </p:cNvPicPr>
          <p:nvPr/>
        </p:nvPicPr>
        <p:blipFill>
          <a:blip r:embed="rId2"/>
          <a:stretch>
            <a:fillRect/>
          </a:stretch>
        </p:blipFill>
        <p:spPr>
          <a:xfrm>
            <a:off x="870640" y="1941277"/>
            <a:ext cx="10374515" cy="3910394"/>
          </a:xfrm>
          <a:prstGeom prst="rect">
            <a:avLst/>
          </a:prstGeom>
        </p:spPr>
      </p:pic>
      <p:sp>
        <p:nvSpPr>
          <p:cNvPr id="2" name="タイトル 1">
            <a:extLst>
              <a:ext uri="{FF2B5EF4-FFF2-40B4-BE49-F238E27FC236}">
                <a16:creationId xmlns:a16="http://schemas.microsoft.com/office/drawing/2014/main" id="{20DEA6A1-EDFB-4A3A-B8E7-C0C930DFA65E}"/>
              </a:ext>
            </a:extLst>
          </p:cNvPr>
          <p:cNvSpPr>
            <a:spLocks noGrp="1"/>
          </p:cNvSpPr>
          <p:nvPr>
            <p:ph type="title"/>
          </p:nvPr>
        </p:nvSpPr>
        <p:spPr/>
        <p:txBody>
          <a:bodyPr/>
          <a:lstStyle/>
          <a:p>
            <a:r>
              <a:rPr kumimoji="1" lang="en-US" altLang="ja-JP"/>
              <a:t>Lab#3.4 easyio</a:t>
            </a:r>
            <a:r>
              <a:rPr kumimoji="1" lang="ja-JP" altLang="en-US"/>
              <a:t>プロジェクト</a:t>
            </a:r>
            <a:r>
              <a:rPr lang="ja-JP" altLang="en-US"/>
              <a:t>を参照</a:t>
            </a:r>
            <a:endParaRPr kumimoji="1" lang="ja-JP" altLang="en-US"/>
          </a:p>
        </p:txBody>
      </p:sp>
      <p:sp>
        <p:nvSpPr>
          <p:cNvPr id="3" name="スライド番号プレースホルダー 2">
            <a:extLst>
              <a:ext uri="{FF2B5EF4-FFF2-40B4-BE49-F238E27FC236}">
                <a16:creationId xmlns:a16="http://schemas.microsoft.com/office/drawing/2014/main" id="{C6B4889A-1917-4EFF-B651-EE9F1DD27624}"/>
              </a:ext>
            </a:extLst>
          </p:cNvPr>
          <p:cNvSpPr>
            <a:spLocks noGrp="1"/>
          </p:cNvSpPr>
          <p:nvPr>
            <p:ph type="sldNum" sz="quarter" idx="12"/>
          </p:nvPr>
        </p:nvSpPr>
        <p:spPr/>
        <p:txBody>
          <a:bodyPr/>
          <a:lstStyle/>
          <a:p>
            <a:fld id="{C19A29C7-8A9E-4D2D-BDFB-5A77C3E24864}" type="slidenum">
              <a:rPr kumimoji="1" lang="ja-JP" altLang="en-US" smtClean="0"/>
              <a:t>38</a:t>
            </a:fld>
            <a:endParaRPr kumimoji="1" lang="ja-JP" altLang="en-US"/>
          </a:p>
        </p:txBody>
      </p:sp>
      <p:sp>
        <p:nvSpPr>
          <p:cNvPr id="5" name="テキスト ボックス 4">
            <a:extLst>
              <a:ext uri="{FF2B5EF4-FFF2-40B4-BE49-F238E27FC236}">
                <a16:creationId xmlns:a16="http://schemas.microsoft.com/office/drawing/2014/main" id="{E40ED20D-EE05-4DBD-803A-26D20F0F6307}"/>
              </a:ext>
            </a:extLst>
          </p:cNvPr>
          <p:cNvSpPr txBox="1"/>
          <p:nvPr/>
        </p:nvSpPr>
        <p:spPr>
          <a:xfrm>
            <a:off x="838200" y="1450181"/>
            <a:ext cx="2000869" cy="369332"/>
          </a:xfrm>
          <a:prstGeom prst="rect">
            <a:avLst/>
          </a:prstGeom>
          <a:noFill/>
        </p:spPr>
        <p:txBody>
          <a:bodyPr wrap="none" rtlCol="0">
            <a:spAutoFit/>
          </a:bodyPr>
          <a:lstStyle/>
          <a:p>
            <a:r>
              <a:rPr lang="en-US" altLang="ja-JP"/>
              <a:t>easyio</a:t>
            </a:r>
            <a:r>
              <a:rPr lang="ja-JP" altLang="en-US"/>
              <a:t>をチェック</a:t>
            </a:r>
            <a:endParaRPr kumimoji="1" lang="ja-JP" altLang="en-US"/>
          </a:p>
        </p:txBody>
      </p:sp>
      <p:cxnSp>
        <p:nvCxnSpPr>
          <p:cNvPr id="11" name="直線コネクタ 10">
            <a:extLst>
              <a:ext uri="{FF2B5EF4-FFF2-40B4-BE49-F238E27FC236}">
                <a16:creationId xmlns:a16="http://schemas.microsoft.com/office/drawing/2014/main" id="{F6782657-0437-4D53-9E6B-643DD327FA0C}"/>
              </a:ext>
            </a:extLst>
          </p:cNvPr>
          <p:cNvCxnSpPr>
            <a:cxnSpLocks/>
          </p:cNvCxnSpPr>
          <p:nvPr/>
        </p:nvCxnSpPr>
        <p:spPr>
          <a:xfrm>
            <a:off x="2825061" y="3133217"/>
            <a:ext cx="32047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B48503D6-0E00-4B94-B123-99EAB2075727}"/>
              </a:ext>
            </a:extLst>
          </p:cNvPr>
          <p:cNvSpPr/>
          <p:nvPr/>
        </p:nvSpPr>
        <p:spPr>
          <a:xfrm>
            <a:off x="2522020" y="287559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4" name="直線コネクタ 13">
            <a:extLst>
              <a:ext uri="{FF2B5EF4-FFF2-40B4-BE49-F238E27FC236}">
                <a16:creationId xmlns:a16="http://schemas.microsoft.com/office/drawing/2014/main" id="{D4E719C2-7E55-4777-BF47-75284248BC1D}"/>
              </a:ext>
            </a:extLst>
          </p:cNvPr>
          <p:cNvCxnSpPr>
            <a:cxnSpLocks/>
          </p:cNvCxnSpPr>
          <p:nvPr/>
        </p:nvCxnSpPr>
        <p:spPr>
          <a:xfrm>
            <a:off x="9417885" y="5712542"/>
            <a:ext cx="65270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6BE05C82-4D58-4BCA-B9F7-A61C7688688D}"/>
              </a:ext>
            </a:extLst>
          </p:cNvPr>
          <p:cNvSpPr/>
          <p:nvPr/>
        </p:nvSpPr>
        <p:spPr>
          <a:xfrm>
            <a:off x="9117095" y="541175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Tree>
    <p:extLst>
      <p:ext uri="{BB962C8B-B14F-4D97-AF65-F5344CB8AC3E}">
        <p14:creationId xmlns:p14="http://schemas.microsoft.com/office/powerpoint/2010/main" val="39369892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kumimoji="1" lang="en-US" altLang="ja-JP"/>
              <a:t>Lab#3.5 A</a:t>
            </a:r>
            <a:r>
              <a:rPr lang="ja-JP" altLang="en-US"/>
              <a:t>ボタンを</a:t>
            </a:r>
            <a:r>
              <a:rPr lang="en-US" altLang="ja-JP"/>
              <a:t>LED1</a:t>
            </a:r>
            <a:r>
              <a:rPr lang="ja-JP" altLang="en-US"/>
              <a:t>に出力</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39</a:t>
            </a:fld>
            <a:endParaRPr kumimoji="1" lang="ja-JP" altLang="en-US"/>
          </a:p>
        </p:txBody>
      </p:sp>
      <p:sp>
        <p:nvSpPr>
          <p:cNvPr id="4" name="テキスト ボックス 3">
            <a:extLst>
              <a:ext uri="{FF2B5EF4-FFF2-40B4-BE49-F238E27FC236}">
                <a16:creationId xmlns:a16="http://schemas.microsoft.com/office/drawing/2014/main" id="{0846AF9D-08C9-4CBD-8FA4-A5420D17B4F9}"/>
              </a:ext>
            </a:extLst>
          </p:cNvPr>
          <p:cNvSpPr txBox="1"/>
          <p:nvPr/>
        </p:nvSpPr>
        <p:spPr>
          <a:xfrm>
            <a:off x="1426851" y="1923757"/>
            <a:ext cx="6867144" cy="369332"/>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#include &lt;</a:t>
            </a:r>
            <a:r>
              <a:rPr lang="en-US" altLang="ja-JP">
                <a:solidFill>
                  <a:schemeClr val="accent4">
                    <a:lumMod val="60000"/>
                    <a:lumOff val="40000"/>
                  </a:schemeClr>
                </a:solidFill>
                <a:latin typeface="Consolas" panose="020B0609020204030204" pitchFamily="49" charset="0"/>
              </a:rPr>
              <a:t>easyio.h</a:t>
            </a:r>
            <a:r>
              <a:rPr lang="en-US" altLang="ja-JP">
                <a:solidFill>
                  <a:schemeClr val="bg1"/>
                </a:solidFill>
                <a:latin typeface="Consolas" panose="020B0609020204030204" pitchFamily="49" charset="0"/>
              </a:rPr>
              <a:t>&gt;</a:t>
            </a:r>
          </a:p>
        </p:txBody>
      </p:sp>
      <p:sp>
        <p:nvSpPr>
          <p:cNvPr id="5" name="テキスト ボックス 4">
            <a:extLst>
              <a:ext uri="{FF2B5EF4-FFF2-40B4-BE49-F238E27FC236}">
                <a16:creationId xmlns:a16="http://schemas.microsoft.com/office/drawing/2014/main" id="{85174538-83AB-49B8-8EFB-F1E8AC93BDC1}"/>
              </a:ext>
            </a:extLst>
          </p:cNvPr>
          <p:cNvSpPr txBox="1"/>
          <p:nvPr/>
        </p:nvSpPr>
        <p:spPr>
          <a:xfrm>
            <a:off x="1426851" y="2981620"/>
            <a:ext cx="6867144" cy="69894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void* </a:t>
            </a:r>
            <a:r>
              <a:rPr lang="en-US" altLang="ja-JP">
                <a:solidFill>
                  <a:srgbClr val="FF0000"/>
                </a:solidFill>
                <a:latin typeface="Consolas" panose="020B0609020204030204" pitchFamily="49" charset="0"/>
              </a:rPr>
              <a:t>button</a:t>
            </a:r>
            <a:r>
              <a:rPr lang="en-US" altLang="ja-JP">
                <a:solidFill>
                  <a:schemeClr val="bg1"/>
                </a:solidFill>
                <a:latin typeface="Consolas" panose="020B0609020204030204" pitchFamily="49" charset="0"/>
              </a:rPr>
              <a:t> = </a:t>
            </a:r>
            <a:r>
              <a:rPr lang="en-US" altLang="ja-JP">
                <a:solidFill>
                  <a:schemeClr val="accent4">
                    <a:lumMod val="60000"/>
                    <a:lumOff val="40000"/>
                  </a:schemeClr>
                </a:solidFill>
                <a:latin typeface="Consolas" panose="020B0609020204030204" pitchFamily="49" charset="0"/>
              </a:rPr>
              <a:t>DigitalIn_new(</a:t>
            </a:r>
            <a:r>
              <a:rPr lang="en-US" altLang="ja-JP">
                <a:solidFill>
                  <a:schemeClr val="bg1"/>
                </a:solidFill>
                <a:latin typeface="Consolas" panose="020B0609020204030204" pitchFamily="49" charset="0"/>
              </a:rPr>
              <a:t>MT3620_RDB_BUTTON_A</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void* </a:t>
            </a:r>
            <a:r>
              <a:rPr lang="en-US" altLang="ja-JP">
                <a:solidFill>
                  <a:srgbClr val="FF0000"/>
                </a:solidFill>
                <a:latin typeface="Consolas" panose="020B0609020204030204" pitchFamily="49" charset="0"/>
              </a:rPr>
              <a:t>led</a:t>
            </a:r>
            <a:r>
              <a:rPr lang="en-US" altLang="ja-JP">
                <a:solidFill>
                  <a:schemeClr val="bg1"/>
                </a:solidFill>
                <a:latin typeface="Consolas" panose="020B0609020204030204" pitchFamily="49" charset="0"/>
              </a:rPr>
              <a:t> = </a:t>
            </a:r>
            <a:r>
              <a:rPr lang="en-US" altLang="ja-JP">
                <a:solidFill>
                  <a:schemeClr val="accent4">
                    <a:lumMod val="60000"/>
                    <a:lumOff val="40000"/>
                  </a:schemeClr>
                </a:solidFill>
                <a:latin typeface="Consolas" panose="020B0609020204030204" pitchFamily="49" charset="0"/>
              </a:rPr>
              <a:t>DigitalOut_new(</a:t>
            </a:r>
            <a:r>
              <a:rPr lang="en-US" altLang="ja-JP">
                <a:solidFill>
                  <a:schemeClr val="bg1"/>
                </a:solidFill>
                <a:latin typeface="Consolas" panose="020B0609020204030204" pitchFamily="49" charset="0"/>
              </a:rPr>
              <a:t>MT3620_RDB_LED1_RED, 1</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p:txBody>
      </p:sp>
      <p:sp>
        <p:nvSpPr>
          <p:cNvPr id="6" name="テキスト ボックス 5">
            <a:extLst>
              <a:ext uri="{FF2B5EF4-FFF2-40B4-BE49-F238E27FC236}">
                <a16:creationId xmlns:a16="http://schemas.microsoft.com/office/drawing/2014/main" id="{567D46BD-4928-4981-9EAB-1782BA6DA542}"/>
              </a:ext>
            </a:extLst>
          </p:cNvPr>
          <p:cNvSpPr txBox="1"/>
          <p:nvPr/>
        </p:nvSpPr>
        <p:spPr>
          <a:xfrm>
            <a:off x="1426851" y="4213122"/>
            <a:ext cx="6867144" cy="948562"/>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int buttonValue = </a:t>
            </a:r>
            <a:r>
              <a:rPr lang="en-US" altLang="ja-JP">
                <a:solidFill>
                  <a:schemeClr val="accent4">
                    <a:lumMod val="60000"/>
                    <a:lumOff val="40000"/>
                  </a:schemeClr>
                </a:solidFill>
                <a:latin typeface="Consolas" panose="020B0609020204030204" pitchFamily="49" charset="0"/>
              </a:rPr>
              <a:t>DigitalIn_read(</a:t>
            </a:r>
            <a:r>
              <a:rPr lang="en-US" altLang="ja-JP">
                <a:solidFill>
                  <a:srgbClr val="FF0000"/>
                </a:solidFill>
                <a:latin typeface="Consolas" panose="020B0609020204030204" pitchFamily="49" charset="0"/>
              </a:rPr>
              <a:t>button</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accent4">
                    <a:lumMod val="60000"/>
                    <a:lumOff val="40000"/>
                  </a:schemeClr>
                </a:solidFill>
                <a:latin typeface="Consolas" panose="020B0609020204030204" pitchFamily="49" charset="0"/>
              </a:rPr>
              <a:t>DigitalOut_write(</a:t>
            </a:r>
            <a:r>
              <a:rPr lang="en-US" altLang="ja-JP">
                <a:solidFill>
                  <a:srgbClr val="FF0000"/>
                </a:solidFill>
                <a:latin typeface="Consolas" panose="020B0609020204030204" pitchFamily="49" charset="0"/>
              </a:rPr>
              <a:t>led</a:t>
            </a:r>
            <a:r>
              <a:rPr lang="en-US" altLang="ja-JP">
                <a:solidFill>
                  <a:schemeClr val="bg1"/>
                </a:solidFill>
                <a:latin typeface="Consolas" panose="020B0609020204030204" pitchFamily="49" charset="0"/>
              </a:rPr>
              <a:t>, buttonValue == 1 ? 1 : 0</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accent4">
                    <a:lumMod val="60000"/>
                    <a:lumOff val="40000"/>
                  </a:schemeClr>
                </a:solidFill>
                <a:latin typeface="Consolas" panose="020B0609020204030204" pitchFamily="49" charset="0"/>
              </a:rPr>
              <a:t>wait_ms(</a:t>
            </a:r>
            <a:r>
              <a:rPr lang="en-US" altLang="ja-JP">
                <a:solidFill>
                  <a:schemeClr val="bg1"/>
                </a:solidFill>
                <a:latin typeface="Consolas" panose="020B0609020204030204" pitchFamily="49" charset="0"/>
              </a:rPr>
              <a:t>1000</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p:txBody>
      </p:sp>
      <p:sp>
        <p:nvSpPr>
          <p:cNvPr id="7" name="テキスト ボックス 6">
            <a:extLst>
              <a:ext uri="{FF2B5EF4-FFF2-40B4-BE49-F238E27FC236}">
                <a16:creationId xmlns:a16="http://schemas.microsoft.com/office/drawing/2014/main" id="{352B26BB-0628-4F64-9A1B-65ACEE3637F2}"/>
              </a:ext>
            </a:extLst>
          </p:cNvPr>
          <p:cNvSpPr txBox="1"/>
          <p:nvPr/>
        </p:nvSpPr>
        <p:spPr>
          <a:xfrm>
            <a:off x="1426851" y="1554425"/>
            <a:ext cx="3297698" cy="369332"/>
          </a:xfrm>
          <a:prstGeom prst="rect">
            <a:avLst/>
          </a:prstGeom>
          <a:noFill/>
        </p:spPr>
        <p:txBody>
          <a:bodyPr wrap="none" rtlCol="0">
            <a:spAutoFit/>
          </a:bodyPr>
          <a:lstStyle/>
          <a:p>
            <a:r>
              <a:rPr kumimoji="1" lang="en-US" altLang="ja-JP"/>
              <a:t>main.c: </a:t>
            </a:r>
            <a:r>
              <a:rPr kumimoji="1" lang="ja-JP" altLang="en-US"/>
              <a:t>インクルードファイル</a:t>
            </a:r>
          </a:p>
        </p:txBody>
      </p:sp>
      <p:sp>
        <p:nvSpPr>
          <p:cNvPr id="8" name="テキスト ボックス 7">
            <a:extLst>
              <a:ext uri="{FF2B5EF4-FFF2-40B4-BE49-F238E27FC236}">
                <a16:creationId xmlns:a16="http://schemas.microsoft.com/office/drawing/2014/main" id="{C5A3456B-D4E5-44C8-8892-1261B87C6D93}"/>
              </a:ext>
            </a:extLst>
          </p:cNvPr>
          <p:cNvSpPr txBox="1"/>
          <p:nvPr/>
        </p:nvSpPr>
        <p:spPr>
          <a:xfrm>
            <a:off x="1426851" y="2612288"/>
            <a:ext cx="2206053" cy="369332"/>
          </a:xfrm>
          <a:prstGeom prst="rect">
            <a:avLst/>
          </a:prstGeom>
          <a:noFill/>
        </p:spPr>
        <p:txBody>
          <a:bodyPr wrap="none" rtlCol="0">
            <a:spAutoFit/>
          </a:bodyPr>
          <a:lstStyle/>
          <a:p>
            <a:r>
              <a:rPr kumimoji="1" lang="en-US" altLang="ja-JP"/>
              <a:t>main.c: GPIO</a:t>
            </a:r>
            <a:r>
              <a:rPr kumimoji="1" lang="ja-JP" altLang="en-US"/>
              <a:t>初期化</a:t>
            </a:r>
          </a:p>
        </p:txBody>
      </p:sp>
      <p:sp>
        <p:nvSpPr>
          <p:cNvPr id="9" name="テキスト ボックス 8">
            <a:extLst>
              <a:ext uri="{FF2B5EF4-FFF2-40B4-BE49-F238E27FC236}">
                <a16:creationId xmlns:a16="http://schemas.microsoft.com/office/drawing/2014/main" id="{8DDE56C9-1EE3-44D2-B3F7-C851D2BCF4C0}"/>
              </a:ext>
            </a:extLst>
          </p:cNvPr>
          <p:cNvSpPr txBox="1"/>
          <p:nvPr/>
        </p:nvSpPr>
        <p:spPr>
          <a:xfrm>
            <a:off x="1426851" y="3843790"/>
            <a:ext cx="4134465" cy="369332"/>
          </a:xfrm>
          <a:prstGeom prst="rect">
            <a:avLst/>
          </a:prstGeom>
          <a:noFill/>
        </p:spPr>
        <p:txBody>
          <a:bodyPr wrap="none" rtlCol="0">
            <a:spAutoFit/>
          </a:bodyPr>
          <a:lstStyle/>
          <a:p>
            <a:r>
              <a:rPr kumimoji="1" lang="en-US" altLang="ja-JP"/>
              <a:t>main.c: A</a:t>
            </a:r>
            <a:r>
              <a:rPr kumimoji="1" lang="ja-JP" altLang="en-US"/>
              <a:t>ボタンの状態を</a:t>
            </a:r>
            <a:r>
              <a:rPr kumimoji="1" lang="en-US" altLang="ja-JP"/>
              <a:t>LED1</a:t>
            </a:r>
            <a:r>
              <a:rPr kumimoji="1" lang="ja-JP" altLang="en-US"/>
              <a:t>に出力</a:t>
            </a:r>
          </a:p>
        </p:txBody>
      </p:sp>
      <p:sp>
        <p:nvSpPr>
          <p:cNvPr id="11" name="テキスト ボックス 10">
            <a:extLst>
              <a:ext uri="{FF2B5EF4-FFF2-40B4-BE49-F238E27FC236}">
                <a16:creationId xmlns:a16="http://schemas.microsoft.com/office/drawing/2014/main" id="{A01651CD-12C4-44F6-A116-199D176543B8}"/>
              </a:ext>
            </a:extLst>
          </p:cNvPr>
          <p:cNvSpPr txBox="1"/>
          <p:nvPr/>
        </p:nvSpPr>
        <p:spPr>
          <a:xfrm>
            <a:off x="1426851" y="5520825"/>
            <a:ext cx="2071401" cy="369332"/>
          </a:xfrm>
          <a:prstGeom prst="rect">
            <a:avLst/>
          </a:prstGeom>
          <a:noFill/>
        </p:spPr>
        <p:txBody>
          <a:bodyPr wrap="none" rtlCol="0">
            <a:spAutoFit/>
          </a:bodyPr>
          <a:lstStyle/>
          <a:p>
            <a:r>
              <a:rPr kumimoji="1" lang="en-US" altLang="ja-JP"/>
              <a:t>app_manifest.json</a:t>
            </a:r>
            <a:endParaRPr kumimoji="1" lang="ja-JP" altLang="en-US"/>
          </a:p>
        </p:txBody>
      </p:sp>
      <p:sp>
        <p:nvSpPr>
          <p:cNvPr id="12" name="テキスト ボックス 11">
            <a:extLst>
              <a:ext uri="{FF2B5EF4-FFF2-40B4-BE49-F238E27FC236}">
                <a16:creationId xmlns:a16="http://schemas.microsoft.com/office/drawing/2014/main" id="{F6C693DF-92B0-4F43-B8D4-94EE412151E9}"/>
              </a:ext>
            </a:extLst>
          </p:cNvPr>
          <p:cNvSpPr txBox="1"/>
          <p:nvPr/>
        </p:nvSpPr>
        <p:spPr>
          <a:xfrm>
            <a:off x="1446544" y="5879966"/>
            <a:ext cx="1107996" cy="369332"/>
          </a:xfrm>
          <a:prstGeom prst="rect">
            <a:avLst/>
          </a:prstGeom>
          <a:noFill/>
        </p:spPr>
        <p:txBody>
          <a:bodyPr wrap="none" rtlCol="0">
            <a:spAutoFit/>
          </a:bodyPr>
          <a:lstStyle/>
          <a:p>
            <a:r>
              <a:rPr lang="ja-JP" altLang="en-US"/>
              <a:t>（省略）</a:t>
            </a:r>
            <a:endParaRPr kumimoji="1" lang="ja-JP" altLang="en-US"/>
          </a:p>
        </p:txBody>
      </p:sp>
      <p:sp>
        <p:nvSpPr>
          <p:cNvPr id="13" name="テキスト ボックス 12">
            <a:extLst>
              <a:ext uri="{FF2B5EF4-FFF2-40B4-BE49-F238E27FC236}">
                <a16:creationId xmlns:a16="http://schemas.microsoft.com/office/drawing/2014/main" id="{28B08789-F99C-41B8-83D5-520C6BD05E00}"/>
              </a:ext>
            </a:extLst>
          </p:cNvPr>
          <p:cNvSpPr txBox="1"/>
          <p:nvPr/>
        </p:nvSpPr>
        <p:spPr>
          <a:xfrm>
            <a:off x="8911591" y="3083949"/>
            <a:ext cx="2031325" cy="369332"/>
          </a:xfrm>
          <a:prstGeom prst="rect">
            <a:avLst/>
          </a:prstGeom>
          <a:noFill/>
        </p:spPr>
        <p:txBody>
          <a:bodyPr wrap="none" rtlCol="0">
            <a:spAutoFit/>
          </a:bodyPr>
          <a:lstStyle/>
          <a:p>
            <a:r>
              <a:rPr lang="ja-JP" altLang="en-US"/>
              <a:t>永久ループの外側</a:t>
            </a:r>
            <a:endParaRPr kumimoji="1" lang="en-US" altLang="ja-JP"/>
          </a:p>
        </p:txBody>
      </p:sp>
      <p:cxnSp>
        <p:nvCxnSpPr>
          <p:cNvPr id="14" name="直線コネクタ 13">
            <a:extLst>
              <a:ext uri="{FF2B5EF4-FFF2-40B4-BE49-F238E27FC236}">
                <a16:creationId xmlns:a16="http://schemas.microsoft.com/office/drawing/2014/main" id="{5810A90D-B3BC-44A1-8627-ECCAC084B6AE}"/>
              </a:ext>
            </a:extLst>
          </p:cNvPr>
          <p:cNvCxnSpPr>
            <a:cxnSpLocks/>
            <a:endCxn id="13" idx="1"/>
          </p:cNvCxnSpPr>
          <p:nvPr/>
        </p:nvCxnSpPr>
        <p:spPr>
          <a:xfrm>
            <a:off x="8293995" y="3268615"/>
            <a:ext cx="617596"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5" name="テキスト ボックス 14">
            <a:extLst>
              <a:ext uri="{FF2B5EF4-FFF2-40B4-BE49-F238E27FC236}">
                <a16:creationId xmlns:a16="http://schemas.microsoft.com/office/drawing/2014/main" id="{62E22049-F148-4CA6-A2B2-C6E599016EEF}"/>
              </a:ext>
            </a:extLst>
          </p:cNvPr>
          <p:cNvSpPr txBox="1"/>
          <p:nvPr/>
        </p:nvSpPr>
        <p:spPr>
          <a:xfrm>
            <a:off x="8911591" y="4315701"/>
            <a:ext cx="2031325" cy="369332"/>
          </a:xfrm>
          <a:prstGeom prst="rect">
            <a:avLst/>
          </a:prstGeom>
          <a:noFill/>
        </p:spPr>
        <p:txBody>
          <a:bodyPr wrap="none" rtlCol="0">
            <a:spAutoFit/>
          </a:bodyPr>
          <a:lstStyle/>
          <a:p>
            <a:r>
              <a:rPr lang="ja-JP" altLang="en-US"/>
              <a:t>永久ループの内側</a:t>
            </a:r>
            <a:endParaRPr kumimoji="1" lang="en-US" altLang="ja-JP"/>
          </a:p>
        </p:txBody>
      </p:sp>
      <p:cxnSp>
        <p:nvCxnSpPr>
          <p:cNvPr id="16" name="直線コネクタ 15">
            <a:extLst>
              <a:ext uri="{FF2B5EF4-FFF2-40B4-BE49-F238E27FC236}">
                <a16:creationId xmlns:a16="http://schemas.microsoft.com/office/drawing/2014/main" id="{38AD9086-1C48-4E1D-A12B-C50C4EDA993F}"/>
              </a:ext>
            </a:extLst>
          </p:cNvPr>
          <p:cNvCxnSpPr>
            <a:cxnSpLocks/>
            <a:endCxn id="15" idx="1"/>
          </p:cNvCxnSpPr>
          <p:nvPr/>
        </p:nvCxnSpPr>
        <p:spPr>
          <a:xfrm>
            <a:off x="8293995" y="4500367"/>
            <a:ext cx="617596" cy="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96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4</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Lab#1</a:t>
            </a:r>
            <a:endParaRPr kumimoji="1" lang="ja-JP" altLang="en-US" sz="4400"/>
          </a:p>
        </p:txBody>
      </p:sp>
    </p:spTree>
    <p:extLst>
      <p:ext uri="{BB962C8B-B14F-4D97-AF65-F5344CB8AC3E}">
        <p14:creationId xmlns:p14="http://schemas.microsoft.com/office/powerpoint/2010/main" val="16480440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40</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Lab#3 Appendix</a:t>
            </a:r>
            <a:endParaRPr kumimoji="1" lang="ja-JP" altLang="en-US" sz="4400"/>
          </a:p>
        </p:txBody>
      </p:sp>
    </p:spTree>
    <p:extLst>
      <p:ext uri="{BB962C8B-B14F-4D97-AF65-F5344CB8AC3E}">
        <p14:creationId xmlns:p14="http://schemas.microsoft.com/office/powerpoint/2010/main" val="38691578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a:extLst>
              <a:ext uri="{FF2B5EF4-FFF2-40B4-BE49-F238E27FC236}">
                <a16:creationId xmlns:a16="http://schemas.microsoft.com/office/drawing/2014/main" id="{47F95359-A01A-4FD1-82B6-B4516D129BDD}"/>
              </a:ext>
            </a:extLst>
          </p:cNvPr>
          <p:cNvSpPr>
            <a:spLocks noGrp="1"/>
          </p:cNvSpPr>
          <p:nvPr>
            <p:ph type="title"/>
          </p:nvPr>
        </p:nvSpPr>
        <p:spPr/>
        <p:txBody>
          <a:bodyPr/>
          <a:lstStyle/>
          <a:p>
            <a:r>
              <a:rPr kumimoji="1" lang="en-US" altLang="ja-JP"/>
              <a:t>How to create the library ?</a:t>
            </a:r>
            <a:endParaRPr kumimoji="1" lang="ja-JP" altLang="en-US"/>
          </a:p>
        </p:txBody>
      </p:sp>
      <p:sp>
        <p:nvSpPr>
          <p:cNvPr id="2" name="スライド番号プレースホルダー 1">
            <a:extLst>
              <a:ext uri="{FF2B5EF4-FFF2-40B4-BE49-F238E27FC236}">
                <a16:creationId xmlns:a16="http://schemas.microsoft.com/office/drawing/2014/main" id="{66AF6606-5F97-4CB1-8FB5-710ED8358F57}"/>
              </a:ext>
            </a:extLst>
          </p:cNvPr>
          <p:cNvSpPr>
            <a:spLocks noGrp="1"/>
          </p:cNvSpPr>
          <p:nvPr>
            <p:ph type="sldNum" sz="quarter" idx="12"/>
          </p:nvPr>
        </p:nvSpPr>
        <p:spPr/>
        <p:txBody>
          <a:bodyPr/>
          <a:lstStyle/>
          <a:p>
            <a:fld id="{C19A29C7-8A9E-4D2D-BDFB-5A77C3E24864}" type="slidenum">
              <a:rPr kumimoji="1" lang="ja-JP" altLang="en-US" smtClean="0"/>
              <a:t>41</a:t>
            </a:fld>
            <a:endParaRPr kumimoji="1" lang="ja-JP" altLang="en-US"/>
          </a:p>
        </p:txBody>
      </p:sp>
      <p:sp>
        <p:nvSpPr>
          <p:cNvPr id="4" name="テキスト ボックス 3">
            <a:extLst>
              <a:ext uri="{FF2B5EF4-FFF2-40B4-BE49-F238E27FC236}">
                <a16:creationId xmlns:a16="http://schemas.microsoft.com/office/drawing/2014/main" id="{07798B20-BF1C-4B92-947B-97B15D4E6BF6}"/>
              </a:ext>
            </a:extLst>
          </p:cNvPr>
          <p:cNvSpPr txBox="1"/>
          <p:nvPr/>
        </p:nvSpPr>
        <p:spPr>
          <a:xfrm>
            <a:off x="838200" y="1450181"/>
            <a:ext cx="6546985" cy="369332"/>
          </a:xfrm>
          <a:prstGeom prst="rect">
            <a:avLst/>
          </a:prstGeom>
          <a:noFill/>
        </p:spPr>
        <p:txBody>
          <a:bodyPr wrap="none" rtlCol="0">
            <a:spAutoFit/>
          </a:bodyPr>
          <a:lstStyle/>
          <a:p>
            <a:r>
              <a:rPr lang="en-US" altLang="ja-JP">
                <a:hlinkClick r:id="rId2"/>
              </a:rPr>
              <a:t>https://qiita.com/matsujirushi/items/dc246c200f11e2c1d485</a:t>
            </a:r>
            <a:endParaRPr kumimoji="1" lang="ja-JP" altLang="en-US"/>
          </a:p>
        </p:txBody>
      </p:sp>
      <p:pic>
        <p:nvPicPr>
          <p:cNvPr id="5" name="図 4">
            <a:extLst>
              <a:ext uri="{FF2B5EF4-FFF2-40B4-BE49-F238E27FC236}">
                <a16:creationId xmlns:a16="http://schemas.microsoft.com/office/drawing/2014/main" id="{3EAC0E2C-5087-456B-8FB8-FC273529BE75}"/>
              </a:ext>
            </a:extLst>
          </p:cNvPr>
          <p:cNvPicPr>
            <a:picLocks noChangeAspect="1"/>
          </p:cNvPicPr>
          <p:nvPr/>
        </p:nvPicPr>
        <p:blipFill>
          <a:blip r:embed="rId3"/>
          <a:stretch>
            <a:fillRect/>
          </a:stretch>
        </p:blipFill>
        <p:spPr>
          <a:xfrm>
            <a:off x="2055685" y="1940558"/>
            <a:ext cx="8080629" cy="4917442"/>
          </a:xfrm>
          <a:prstGeom prst="rect">
            <a:avLst/>
          </a:prstGeom>
        </p:spPr>
      </p:pic>
    </p:spTree>
    <p:extLst>
      <p:ext uri="{BB962C8B-B14F-4D97-AF65-F5344CB8AC3E}">
        <p14:creationId xmlns:p14="http://schemas.microsoft.com/office/powerpoint/2010/main" val="42085646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AC04397A-6674-4B66-B06B-34934AA727F9}"/>
              </a:ext>
            </a:extLst>
          </p:cNvPr>
          <p:cNvPicPr>
            <a:picLocks noChangeAspect="1"/>
          </p:cNvPicPr>
          <p:nvPr/>
        </p:nvPicPr>
        <p:blipFill>
          <a:blip r:embed="rId2"/>
          <a:stretch>
            <a:fillRect/>
          </a:stretch>
        </p:blipFill>
        <p:spPr>
          <a:xfrm>
            <a:off x="2055685" y="1940558"/>
            <a:ext cx="8080628" cy="4917442"/>
          </a:xfrm>
          <a:prstGeom prst="rect">
            <a:avLst/>
          </a:prstGeom>
        </p:spPr>
      </p:pic>
      <p:sp>
        <p:nvSpPr>
          <p:cNvPr id="3" name="タイトル 2">
            <a:extLst>
              <a:ext uri="{FF2B5EF4-FFF2-40B4-BE49-F238E27FC236}">
                <a16:creationId xmlns:a16="http://schemas.microsoft.com/office/drawing/2014/main" id="{47F95359-A01A-4FD1-82B6-B4516D129BDD}"/>
              </a:ext>
            </a:extLst>
          </p:cNvPr>
          <p:cNvSpPr>
            <a:spLocks noGrp="1"/>
          </p:cNvSpPr>
          <p:nvPr>
            <p:ph type="title"/>
          </p:nvPr>
        </p:nvSpPr>
        <p:spPr/>
        <p:txBody>
          <a:bodyPr/>
          <a:lstStyle/>
          <a:p>
            <a:r>
              <a:rPr kumimoji="1" lang="en-US" altLang="ja-JP"/>
              <a:t>How to use the library ?</a:t>
            </a:r>
            <a:endParaRPr kumimoji="1" lang="ja-JP" altLang="en-US"/>
          </a:p>
        </p:txBody>
      </p:sp>
      <p:sp>
        <p:nvSpPr>
          <p:cNvPr id="2" name="スライド番号プレースホルダー 1">
            <a:extLst>
              <a:ext uri="{FF2B5EF4-FFF2-40B4-BE49-F238E27FC236}">
                <a16:creationId xmlns:a16="http://schemas.microsoft.com/office/drawing/2014/main" id="{66AF6606-5F97-4CB1-8FB5-710ED8358F57}"/>
              </a:ext>
            </a:extLst>
          </p:cNvPr>
          <p:cNvSpPr>
            <a:spLocks noGrp="1"/>
          </p:cNvSpPr>
          <p:nvPr>
            <p:ph type="sldNum" sz="quarter" idx="12"/>
          </p:nvPr>
        </p:nvSpPr>
        <p:spPr/>
        <p:txBody>
          <a:bodyPr/>
          <a:lstStyle/>
          <a:p>
            <a:fld id="{C19A29C7-8A9E-4D2D-BDFB-5A77C3E24864}" type="slidenum">
              <a:rPr kumimoji="1" lang="ja-JP" altLang="en-US" smtClean="0"/>
              <a:t>42</a:t>
            </a:fld>
            <a:endParaRPr kumimoji="1" lang="ja-JP" altLang="en-US"/>
          </a:p>
        </p:txBody>
      </p:sp>
      <p:sp>
        <p:nvSpPr>
          <p:cNvPr id="4" name="テキスト ボックス 3">
            <a:extLst>
              <a:ext uri="{FF2B5EF4-FFF2-40B4-BE49-F238E27FC236}">
                <a16:creationId xmlns:a16="http://schemas.microsoft.com/office/drawing/2014/main" id="{07798B20-BF1C-4B92-947B-97B15D4E6BF6}"/>
              </a:ext>
            </a:extLst>
          </p:cNvPr>
          <p:cNvSpPr txBox="1"/>
          <p:nvPr/>
        </p:nvSpPr>
        <p:spPr>
          <a:xfrm>
            <a:off x="838200" y="1450181"/>
            <a:ext cx="6546985" cy="369332"/>
          </a:xfrm>
          <a:prstGeom prst="rect">
            <a:avLst/>
          </a:prstGeom>
          <a:noFill/>
        </p:spPr>
        <p:txBody>
          <a:bodyPr wrap="none" rtlCol="0">
            <a:spAutoFit/>
          </a:bodyPr>
          <a:lstStyle/>
          <a:p>
            <a:r>
              <a:rPr lang="en-US" altLang="ja-JP">
                <a:hlinkClick r:id="rId3"/>
              </a:rPr>
              <a:t>https://qiita.com/matsujirushi/items/2b8af03058b6a84cced2</a:t>
            </a:r>
            <a:endParaRPr kumimoji="1" lang="ja-JP" altLang="en-US"/>
          </a:p>
        </p:txBody>
      </p:sp>
    </p:spTree>
    <p:extLst>
      <p:ext uri="{BB962C8B-B14F-4D97-AF65-F5344CB8AC3E}">
        <p14:creationId xmlns:p14="http://schemas.microsoft.com/office/powerpoint/2010/main" val="21893812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43</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Lab#4</a:t>
            </a:r>
            <a:endParaRPr kumimoji="1" lang="ja-JP" altLang="en-US" sz="4400"/>
          </a:p>
        </p:txBody>
      </p:sp>
    </p:spTree>
    <p:extLst>
      <p:ext uri="{BB962C8B-B14F-4D97-AF65-F5344CB8AC3E}">
        <p14:creationId xmlns:p14="http://schemas.microsoft.com/office/powerpoint/2010/main" val="2513022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554EA5C-E59F-41C3-A8DC-5A66C504A3D1}"/>
              </a:ext>
            </a:extLst>
          </p:cNvPr>
          <p:cNvSpPr/>
          <p:nvPr/>
        </p:nvSpPr>
        <p:spPr>
          <a:xfrm>
            <a:off x="1133072" y="2060020"/>
            <a:ext cx="1783725" cy="874802"/>
          </a:xfrm>
          <a:prstGeom prst="rect">
            <a:avLst/>
          </a:prstGeom>
          <a:solidFill>
            <a:srgbClr val="006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Azure IoT Hub</a:t>
            </a:r>
            <a:endParaRPr kumimoji="1" lang="ja-JP" altLang="en-US"/>
          </a:p>
        </p:txBody>
      </p:sp>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normAutofit/>
          </a:bodyPr>
          <a:lstStyle/>
          <a:p>
            <a:r>
              <a:rPr lang="en-US" altLang="ja-JP"/>
              <a:t>Lab#4 The Azure IoT Hub Sample</a:t>
            </a:r>
            <a:endParaRPr kumimoji="1" lang="ja-JP" altLang="en-US"/>
          </a:p>
        </p:txBody>
      </p:sp>
      <p:sp>
        <p:nvSpPr>
          <p:cNvPr id="3" name="正方形/長方形 2">
            <a:extLst>
              <a:ext uri="{FF2B5EF4-FFF2-40B4-BE49-F238E27FC236}">
                <a16:creationId xmlns:a16="http://schemas.microsoft.com/office/drawing/2014/main" id="{CB4EDD52-2336-46D6-857F-9EBA561564EE}"/>
              </a:ext>
            </a:extLst>
          </p:cNvPr>
          <p:cNvSpPr/>
          <p:nvPr/>
        </p:nvSpPr>
        <p:spPr>
          <a:xfrm>
            <a:off x="716194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4301523"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5782593" y="2497421"/>
            <a:ext cx="137935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6169587" y="2128089"/>
            <a:ext cx="614271" cy="369332"/>
          </a:xfrm>
          <a:prstGeom prst="rect">
            <a:avLst/>
          </a:prstGeom>
          <a:noFill/>
        </p:spPr>
        <p:txBody>
          <a:bodyPr wrap="none" rtlCol="0">
            <a:spAutoFit/>
          </a:bodyPr>
          <a:lstStyle/>
          <a:p>
            <a:pPr algn="ctr"/>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870378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9261438" y="1904197"/>
            <a:ext cx="2473754" cy="369332"/>
          </a:xfrm>
          <a:prstGeom prst="rect">
            <a:avLst/>
          </a:prstGeom>
          <a:noFill/>
        </p:spPr>
        <p:txBody>
          <a:bodyPr wrap="none" rtlCol="0">
            <a:spAutoFit/>
          </a:bodyPr>
          <a:lstStyle/>
          <a:p>
            <a:r>
              <a:rPr kumimoji="1" lang="en-US" altLang="ja-JP"/>
              <a:t>Azure IoT Hub Sample</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6223246" y="4234649"/>
            <a:ext cx="3974165" cy="2125390"/>
          </a:xfrm>
          <a:prstGeom prst="rect">
            <a:avLst/>
          </a:prstGeom>
          <a:noFill/>
        </p:spPr>
        <p:txBody>
          <a:bodyPr wrap="none" rtlCol="0">
            <a:spAutoFit/>
          </a:bodyPr>
          <a:lstStyle/>
          <a:p>
            <a:pPr marL="342900" indent="-342900">
              <a:lnSpc>
                <a:spcPct val="150000"/>
              </a:lnSpc>
              <a:buAutoNum type="arabicPeriod"/>
            </a:pPr>
            <a:r>
              <a:rPr kumimoji="1" lang="en-US" altLang="ja-JP"/>
              <a:t>IoT Hub</a:t>
            </a:r>
            <a:r>
              <a:rPr kumimoji="1" lang="ja-JP" altLang="en-US"/>
              <a:t>にデバイスを作成</a:t>
            </a:r>
            <a:endParaRPr kumimoji="1" lang="en-US" altLang="ja-JP"/>
          </a:p>
          <a:p>
            <a:pPr marL="342900" indent="-342900">
              <a:lnSpc>
                <a:spcPct val="150000"/>
              </a:lnSpc>
              <a:buAutoNum type="arabicPeriod"/>
            </a:pPr>
            <a:r>
              <a:rPr lang="en-US" altLang="ja-JP"/>
              <a:t>Wi-Fi</a:t>
            </a:r>
            <a:r>
              <a:rPr lang="ja-JP" altLang="en-US"/>
              <a:t>接続を設定</a:t>
            </a:r>
            <a:endParaRPr kumimoji="1" lang="en-US" altLang="ja-JP"/>
          </a:p>
          <a:p>
            <a:pPr marL="342900" indent="-342900">
              <a:lnSpc>
                <a:spcPct val="150000"/>
              </a:lnSpc>
              <a:buAutoNum type="arabicPeriod"/>
            </a:pPr>
            <a:r>
              <a:rPr lang="en-US" altLang="ja-JP"/>
              <a:t>Azure IoT Hub Sample</a:t>
            </a:r>
            <a:r>
              <a:rPr lang="ja-JP" altLang="en-US"/>
              <a:t>を新規作成</a:t>
            </a:r>
            <a:endParaRPr lang="en-US" altLang="ja-JP"/>
          </a:p>
          <a:p>
            <a:pPr marL="342900" indent="-342900">
              <a:lnSpc>
                <a:spcPct val="150000"/>
              </a:lnSpc>
              <a:buAutoNum type="arabicPeriod"/>
            </a:pPr>
            <a:r>
              <a:rPr lang="en-US" altLang="ja-JP"/>
              <a:t>Azure IoT</a:t>
            </a:r>
            <a:r>
              <a:rPr lang="ja-JP" altLang="en-US"/>
              <a:t>接続コードを生成</a:t>
            </a:r>
            <a:endParaRPr lang="en-US" altLang="ja-JP"/>
          </a:p>
          <a:p>
            <a:pPr marL="342900" indent="-342900">
              <a:lnSpc>
                <a:spcPct val="150000"/>
              </a:lnSpc>
              <a:buAutoNum type="arabicPeriod"/>
            </a:pPr>
            <a:r>
              <a:rPr lang="en-US" altLang="ja-JP"/>
              <a:t>Azure IoT Hub Sample</a:t>
            </a:r>
            <a:r>
              <a:rPr lang="ja-JP" altLang="en-US"/>
              <a:t>を実行</a:t>
            </a:r>
            <a:endParaRPr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6223246"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3318537" cy="4633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Azure IoT Hub</a:t>
            </a:r>
            <a:r>
              <a:rPr kumimoji="1" lang="ja-JP" altLang="en-US"/>
              <a:t>への接続方法</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44</a:t>
            </a:fld>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8821983" y="2443868"/>
            <a:ext cx="2473753" cy="369332"/>
          </a:xfrm>
          <a:prstGeom prst="rect">
            <a:avLst/>
          </a:prstGeom>
          <a:solidFill>
            <a:schemeClr val="tx1"/>
          </a:solidFill>
        </p:spPr>
        <p:txBody>
          <a:bodyPr wrap="none" rtlCol="0" anchor="ctr">
            <a:noAutofit/>
          </a:bodyPr>
          <a:lstStyle/>
          <a:p>
            <a:pPr algn="ctr"/>
            <a:r>
              <a:rPr lang="en-US" altLang="ja-JP">
                <a:solidFill>
                  <a:schemeClr val="bg1"/>
                </a:solidFill>
              </a:rPr>
              <a:t>Mt3620AzureIoTHub1</a:t>
            </a:r>
            <a:endParaRPr kumimoji="1" lang="ja-JP" altLang="en-US">
              <a:solidFill>
                <a:schemeClr val="bg1"/>
              </a:solidFill>
            </a:endParaRPr>
          </a:p>
        </p:txBody>
      </p:sp>
      <p:pic>
        <p:nvPicPr>
          <p:cNvPr id="11" name="図 10">
            <a:extLst>
              <a:ext uri="{FF2B5EF4-FFF2-40B4-BE49-F238E27FC236}">
                <a16:creationId xmlns:a16="http://schemas.microsoft.com/office/drawing/2014/main" id="{A17E2A15-B9EB-4718-AC78-D3BA4382862E}"/>
              </a:ext>
            </a:extLst>
          </p:cNvPr>
          <p:cNvPicPr>
            <a:picLocks noChangeAspect="1"/>
          </p:cNvPicPr>
          <p:nvPr/>
        </p:nvPicPr>
        <p:blipFill>
          <a:blip r:embed="rId3"/>
          <a:stretch>
            <a:fillRect/>
          </a:stretch>
        </p:blipFill>
        <p:spPr>
          <a:xfrm>
            <a:off x="854242" y="1810034"/>
            <a:ext cx="557659" cy="557659"/>
          </a:xfrm>
          <a:prstGeom prst="rect">
            <a:avLst/>
          </a:prstGeom>
        </p:spPr>
      </p:pic>
      <p:cxnSp>
        <p:nvCxnSpPr>
          <p:cNvPr id="24" name="直線コネクタ 23">
            <a:extLst>
              <a:ext uri="{FF2B5EF4-FFF2-40B4-BE49-F238E27FC236}">
                <a16:creationId xmlns:a16="http://schemas.microsoft.com/office/drawing/2014/main" id="{8F104C2C-0F9A-422F-92D3-D0808325152D}"/>
              </a:ext>
            </a:extLst>
          </p:cNvPr>
          <p:cNvCxnSpPr>
            <a:cxnSpLocks/>
            <a:stCxn id="23" idx="3"/>
            <a:endCxn id="4" idx="1"/>
          </p:cNvCxnSpPr>
          <p:nvPr/>
        </p:nvCxnSpPr>
        <p:spPr>
          <a:xfrm>
            <a:off x="2916797" y="2497421"/>
            <a:ext cx="1384726"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78A35BA-8E2C-440D-A273-E39E01C5D621}"/>
              </a:ext>
            </a:extLst>
          </p:cNvPr>
          <p:cNvSpPr txBox="1"/>
          <p:nvPr/>
        </p:nvSpPr>
        <p:spPr>
          <a:xfrm>
            <a:off x="3266213" y="2128089"/>
            <a:ext cx="694421" cy="369332"/>
          </a:xfrm>
          <a:prstGeom prst="rect">
            <a:avLst/>
          </a:prstGeom>
          <a:noFill/>
        </p:spPr>
        <p:txBody>
          <a:bodyPr wrap="none" rtlCol="0">
            <a:spAutoFit/>
          </a:bodyPr>
          <a:lstStyle/>
          <a:p>
            <a:pPr algn="ctr"/>
            <a:r>
              <a:rPr kumimoji="1" lang="en-US" altLang="ja-JP"/>
              <a:t>Wi-Fi</a:t>
            </a:r>
            <a:endParaRPr kumimoji="1" lang="ja-JP" altLang="en-US"/>
          </a:p>
        </p:txBody>
      </p:sp>
      <p:sp>
        <p:nvSpPr>
          <p:cNvPr id="20" name="テキスト ボックス 19">
            <a:extLst>
              <a:ext uri="{FF2B5EF4-FFF2-40B4-BE49-F238E27FC236}">
                <a16:creationId xmlns:a16="http://schemas.microsoft.com/office/drawing/2014/main" id="{BAC26E02-037B-4EA3-9DF5-1012096A98C6}"/>
              </a:ext>
            </a:extLst>
          </p:cNvPr>
          <p:cNvSpPr txBox="1"/>
          <p:nvPr/>
        </p:nvSpPr>
        <p:spPr>
          <a:xfrm>
            <a:off x="8821982" y="2809252"/>
            <a:ext cx="2473753" cy="369332"/>
          </a:xfrm>
          <a:prstGeom prst="rect">
            <a:avLst/>
          </a:prstGeom>
          <a:solidFill>
            <a:schemeClr val="accent2"/>
          </a:solidFill>
        </p:spPr>
        <p:txBody>
          <a:bodyPr wrap="none" rtlCol="0" anchor="ctr">
            <a:noAutofit/>
          </a:bodyPr>
          <a:lstStyle/>
          <a:p>
            <a:pPr algn="ctr"/>
            <a:r>
              <a:rPr lang="en-US" altLang="ja-JP">
                <a:solidFill>
                  <a:schemeClr val="bg1"/>
                </a:solidFill>
              </a:rPr>
              <a:t>azure_iot_util.h/c</a:t>
            </a:r>
            <a:endParaRPr kumimoji="1" lang="ja-JP" altLang="en-US">
              <a:solidFill>
                <a:schemeClr val="bg1"/>
              </a:solidFill>
            </a:endParaRPr>
          </a:p>
        </p:txBody>
      </p:sp>
    </p:spTree>
    <p:extLst>
      <p:ext uri="{BB962C8B-B14F-4D97-AF65-F5344CB8AC3E}">
        <p14:creationId xmlns:p14="http://schemas.microsoft.com/office/powerpoint/2010/main" val="12947500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5ED41-899E-4387-B1EB-670C5B233F6A}"/>
              </a:ext>
            </a:extLst>
          </p:cNvPr>
          <p:cNvSpPr>
            <a:spLocks noGrp="1"/>
          </p:cNvSpPr>
          <p:nvPr>
            <p:ph type="title"/>
          </p:nvPr>
        </p:nvSpPr>
        <p:spPr>
          <a:xfrm>
            <a:off x="838200" y="365125"/>
            <a:ext cx="10515600" cy="1325563"/>
          </a:xfrm>
        </p:spPr>
        <p:txBody>
          <a:bodyPr/>
          <a:lstStyle/>
          <a:p>
            <a:r>
              <a:rPr lang="en-US" altLang="ja-JP"/>
              <a:t>Lab#4.1 IoT Hub</a:t>
            </a:r>
            <a:r>
              <a:rPr lang="ja-JP" altLang="en-US"/>
              <a:t>にデバイスを作成</a:t>
            </a:r>
            <a:endParaRPr kumimoji="1" lang="ja-JP" altLang="en-US"/>
          </a:p>
        </p:txBody>
      </p:sp>
      <p:sp>
        <p:nvSpPr>
          <p:cNvPr id="3" name="スライド番号プレースホルダー 2">
            <a:extLst>
              <a:ext uri="{FF2B5EF4-FFF2-40B4-BE49-F238E27FC236}">
                <a16:creationId xmlns:a16="http://schemas.microsoft.com/office/drawing/2014/main" id="{AB67FD33-2B32-4B4C-B214-BED018A115D5}"/>
              </a:ext>
            </a:extLst>
          </p:cNvPr>
          <p:cNvSpPr>
            <a:spLocks noGrp="1"/>
          </p:cNvSpPr>
          <p:nvPr>
            <p:ph type="sldNum" sz="quarter" idx="12"/>
          </p:nvPr>
        </p:nvSpPr>
        <p:spPr/>
        <p:txBody>
          <a:bodyPr/>
          <a:lstStyle/>
          <a:p>
            <a:fld id="{C19A29C7-8A9E-4D2D-BDFB-5A77C3E24864}" type="slidenum">
              <a:rPr kumimoji="1" lang="ja-JP" altLang="en-US" smtClean="0"/>
              <a:t>45</a:t>
            </a:fld>
            <a:endParaRPr kumimoji="1" lang="ja-JP" altLang="en-US"/>
          </a:p>
        </p:txBody>
      </p:sp>
      <p:pic>
        <p:nvPicPr>
          <p:cNvPr id="4" name="図 3">
            <a:extLst>
              <a:ext uri="{FF2B5EF4-FFF2-40B4-BE49-F238E27FC236}">
                <a16:creationId xmlns:a16="http://schemas.microsoft.com/office/drawing/2014/main" id="{A0DDC6E9-566A-415D-8960-6C41801CB5C0}"/>
              </a:ext>
            </a:extLst>
          </p:cNvPr>
          <p:cNvPicPr>
            <a:picLocks noChangeAspect="1"/>
          </p:cNvPicPr>
          <p:nvPr/>
        </p:nvPicPr>
        <p:blipFill rotWithShape="1">
          <a:blip r:embed="rId2"/>
          <a:srcRect r="42783"/>
          <a:stretch/>
        </p:blipFill>
        <p:spPr>
          <a:xfrm>
            <a:off x="1803153" y="1523264"/>
            <a:ext cx="3543963" cy="4529808"/>
          </a:xfrm>
          <a:prstGeom prst="rect">
            <a:avLst/>
          </a:prstGeom>
        </p:spPr>
      </p:pic>
      <p:pic>
        <p:nvPicPr>
          <p:cNvPr id="6" name="図 5">
            <a:extLst>
              <a:ext uri="{FF2B5EF4-FFF2-40B4-BE49-F238E27FC236}">
                <a16:creationId xmlns:a16="http://schemas.microsoft.com/office/drawing/2014/main" id="{A224574B-1714-4F84-B1F9-919D5DCE43CC}"/>
              </a:ext>
            </a:extLst>
          </p:cNvPr>
          <p:cNvPicPr>
            <a:picLocks noChangeAspect="1"/>
          </p:cNvPicPr>
          <p:nvPr/>
        </p:nvPicPr>
        <p:blipFill>
          <a:blip r:embed="rId3"/>
          <a:stretch>
            <a:fillRect/>
          </a:stretch>
        </p:blipFill>
        <p:spPr>
          <a:xfrm>
            <a:off x="6096000" y="1557384"/>
            <a:ext cx="3221138" cy="4323926"/>
          </a:xfrm>
          <a:prstGeom prst="rect">
            <a:avLst/>
          </a:prstGeom>
        </p:spPr>
      </p:pic>
      <p:cxnSp>
        <p:nvCxnSpPr>
          <p:cNvPr id="7" name="直線コネクタ 6">
            <a:extLst>
              <a:ext uri="{FF2B5EF4-FFF2-40B4-BE49-F238E27FC236}">
                <a16:creationId xmlns:a16="http://schemas.microsoft.com/office/drawing/2014/main" id="{51CB6F2A-E26C-4EED-AA89-063A40EEAC53}"/>
              </a:ext>
            </a:extLst>
          </p:cNvPr>
          <p:cNvCxnSpPr>
            <a:cxnSpLocks/>
          </p:cNvCxnSpPr>
          <p:nvPr/>
        </p:nvCxnSpPr>
        <p:spPr>
          <a:xfrm>
            <a:off x="2339364" y="5186826"/>
            <a:ext cx="67300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A423FF0F-030B-4FFF-8830-ECFC6A5452B7}"/>
              </a:ext>
            </a:extLst>
          </p:cNvPr>
          <p:cNvSpPr/>
          <p:nvPr/>
        </p:nvSpPr>
        <p:spPr>
          <a:xfrm>
            <a:off x="3048940" y="492261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0" name="直線コネクタ 9">
            <a:extLst>
              <a:ext uri="{FF2B5EF4-FFF2-40B4-BE49-F238E27FC236}">
                <a16:creationId xmlns:a16="http://schemas.microsoft.com/office/drawing/2014/main" id="{B269BB82-C804-41B1-9140-72E61B3871B4}"/>
              </a:ext>
            </a:extLst>
          </p:cNvPr>
          <p:cNvCxnSpPr>
            <a:cxnSpLocks/>
          </p:cNvCxnSpPr>
          <p:nvPr/>
        </p:nvCxnSpPr>
        <p:spPr>
          <a:xfrm>
            <a:off x="4160606" y="2545768"/>
            <a:ext cx="45458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9C61D062-0E8C-4D54-901B-78C40C5DBD9A}"/>
              </a:ext>
            </a:extLst>
          </p:cNvPr>
          <p:cNvSpPr/>
          <p:nvPr/>
        </p:nvSpPr>
        <p:spPr>
          <a:xfrm>
            <a:off x="3772902" y="228155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3" name="直線コネクタ 12">
            <a:extLst>
              <a:ext uri="{FF2B5EF4-FFF2-40B4-BE49-F238E27FC236}">
                <a16:creationId xmlns:a16="http://schemas.microsoft.com/office/drawing/2014/main" id="{2ACFDE52-DF7F-4F18-ACD3-8745F66A9508}"/>
              </a:ext>
            </a:extLst>
          </p:cNvPr>
          <p:cNvCxnSpPr>
            <a:cxnSpLocks/>
          </p:cNvCxnSpPr>
          <p:nvPr/>
        </p:nvCxnSpPr>
        <p:spPr>
          <a:xfrm>
            <a:off x="6264231" y="3036123"/>
            <a:ext cx="45458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D8FA8649-6D0A-43B2-BDF2-46C5D2F6FAA4}"/>
              </a:ext>
            </a:extLst>
          </p:cNvPr>
          <p:cNvSpPr/>
          <p:nvPr/>
        </p:nvSpPr>
        <p:spPr>
          <a:xfrm>
            <a:off x="5913103" y="279629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5" name="直線コネクタ 14">
            <a:extLst>
              <a:ext uri="{FF2B5EF4-FFF2-40B4-BE49-F238E27FC236}">
                <a16:creationId xmlns:a16="http://schemas.microsoft.com/office/drawing/2014/main" id="{9098256A-D771-4217-BE2D-F030C38D6DC8}"/>
              </a:ext>
            </a:extLst>
          </p:cNvPr>
          <p:cNvCxnSpPr>
            <a:cxnSpLocks/>
          </p:cNvCxnSpPr>
          <p:nvPr/>
        </p:nvCxnSpPr>
        <p:spPr>
          <a:xfrm>
            <a:off x="6300807" y="5819053"/>
            <a:ext cx="45458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9E0A2865-CE01-4D9A-8F86-BA36F45E65D3}"/>
              </a:ext>
            </a:extLst>
          </p:cNvPr>
          <p:cNvSpPr/>
          <p:nvPr/>
        </p:nvSpPr>
        <p:spPr>
          <a:xfrm>
            <a:off x="5913103" y="557922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sp>
        <p:nvSpPr>
          <p:cNvPr id="17" name="テキスト ボックス 16">
            <a:extLst>
              <a:ext uri="{FF2B5EF4-FFF2-40B4-BE49-F238E27FC236}">
                <a16:creationId xmlns:a16="http://schemas.microsoft.com/office/drawing/2014/main" id="{E1DB8E56-4F57-40AD-BEE3-451893CAC300}"/>
              </a:ext>
            </a:extLst>
          </p:cNvPr>
          <p:cNvSpPr txBox="1"/>
          <p:nvPr/>
        </p:nvSpPr>
        <p:spPr>
          <a:xfrm>
            <a:off x="1103922" y="6097041"/>
            <a:ext cx="8044190" cy="646331"/>
          </a:xfrm>
          <a:prstGeom prst="rect">
            <a:avLst/>
          </a:prstGeom>
          <a:noFill/>
        </p:spPr>
        <p:txBody>
          <a:bodyPr wrap="none" rtlCol="0">
            <a:spAutoFit/>
          </a:bodyPr>
          <a:lstStyle/>
          <a:p>
            <a:r>
              <a:rPr kumimoji="1" lang="en-US" altLang="ja-JP"/>
              <a:t>IoT Hub</a:t>
            </a:r>
            <a:r>
              <a:rPr kumimoji="1" lang="ja-JP" altLang="en-US"/>
              <a:t>の作り方は、</a:t>
            </a:r>
            <a:r>
              <a:rPr lang="ja-JP" altLang="en-US"/>
              <a:t>下記</a:t>
            </a:r>
            <a:r>
              <a:rPr lang="en-US" altLang="ja-JP"/>
              <a:t>URL</a:t>
            </a:r>
            <a:r>
              <a:rPr lang="ja-JP" altLang="en-US"/>
              <a:t>の</a:t>
            </a:r>
            <a:r>
              <a:rPr kumimoji="1" lang="en-US" altLang="ja-JP"/>
              <a:t>Create an IoT Hub</a:t>
            </a:r>
            <a:r>
              <a:rPr kumimoji="1" lang="ja-JP" altLang="en-US"/>
              <a:t>を参照してください。</a:t>
            </a:r>
            <a:endParaRPr kumimoji="1" lang="en-US" altLang="ja-JP"/>
          </a:p>
          <a:p>
            <a:r>
              <a:rPr lang="en-US" altLang="ja-JP">
                <a:hlinkClick r:id="rId4"/>
              </a:rPr>
              <a:t>https://docs.microsoft.com/ja-jp/azure/iot-hub/iot-hub-create-through-portal</a:t>
            </a:r>
            <a:endParaRPr kumimoji="1" lang="ja-JP" altLang="en-US"/>
          </a:p>
        </p:txBody>
      </p:sp>
    </p:spTree>
    <p:extLst>
      <p:ext uri="{BB962C8B-B14F-4D97-AF65-F5344CB8AC3E}">
        <p14:creationId xmlns:p14="http://schemas.microsoft.com/office/powerpoint/2010/main" val="30066904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BABCF1-FEFF-40D3-84AC-25A8E0D2D05E}"/>
              </a:ext>
            </a:extLst>
          </p:cNvPr>
          <p:cNvSpPr>
            <a:spLocks noGrp="1"/>
          </p:cNvSpPr>
          <p:nvPr>
            <p:ph type="title"/>
          </p:nvPr>
        </p:nvSpPr>
        <p:spPr/>
        <p:txBody>
          <a:bodyPr/>
          <a:lstStyle/>
          <a:p>
            <a:r>
              <a:rPr lang="en-US" altLang="ja-JP"/>
              <a:t>Lab#4.2 Wi-Fi</a:t>
            </a:r>
            <a:r>
              <a:rPr lang="ja-JP" altLang="en-US"/>
              <a:t>接続を設定</a:t>
            </a:r>
            <a:endParaRPr kumimoji="1" lang="ja-JP" altLang="en-US"/>
          </a:p>
        </p:txBody>
      </p:sp>
      <p:sp>
        <p:nvSpPr>
          <p:cNvPr id="3" name="スライド番号プレースホルダー 2">
            <a:extLst>
              <a:ext uri="{FF2B5EF4-FFF2-40B4-BE49-F238E27FC236}">
                <a16:creationId xmlns:a16="http://schemas.microsoft.com/office/drawing/2014/main" id="{97D2E40D-2CCC-4828-9E51-33E266AB482F}"/>
              </a:ext>
            </a:extLst>
          </p:cNvPr>
          <p:cNvSpPr>
            <a:spLocks noGrp="1"/>
          </p:cNvSpPr>
          <p:nvPr>
            <p:ph type="sldNum" sz="quarter" idx="12"/>
          </p:nvPr>
        </p:nvSpPr>
        <p:spPr/>
        <p:txBody>
          <a:bodyPr/>
          <a:lstStyle/>
          <a:p>
            <a:fld id="{C19A29C7-8A9E-4D2D-BDFB-5A77C3E24864}" type="slidenum">
              <a:rPr kumimoji="1" lang="ja-JP" altLang="en-US" smtClean="0"/>
              <a:t>46</a:t>
            </a:fld>
            <a:endParaRPr kumimoji="1" lang="ja-JP" altLang="en-US"/>
          </a:p>
        </p:txBody>
      </p:sp>
      <p:sp>
        <p:nvSpPr>
          <p:cNvPr id="4" name="テキスト ボックス 3">
            <a:extLst>
              <a:ext uri="{FF2B5EF4-FFF2-40B4-BE49-F238E27FC236}">
                <a16:creationId xmlns:a16="http://schemas.microsoft.com/office/drawing/2014/main" id="{D1A50DF2-9319-4AD2-90F2-9D01E8B841B7}"/>
              </a:ext>
            </a:extLst>
          </p:cNvPr>
          <p:cNvSpPr txBox="1"/>
          <p:nvPr/>
        </p:nvSpPr>
        <p:spPr>
          <a:xfrm>
            <a:off x="975360" y="2060020"/>
            <a:ext cx="5330305" cy="369332"/>
          </a:xfrm>
          <a:prstGeom prst="rect">
            <a:avLst/>
          </a:prstGeom>
          <a:noFill/>
        </p:spPr>
        <p:txBody>
          <a:bodyPr wrap="none" rtlCol="0">
            <a:spAutoFit/>
          </a:bodyPr>
          <a:lstStyle/>
          <a:p>
            <a:r>
              <a:rPr lang="en-US" altLang="ja-JP"/>
              <a:t>azsphere device wifi add -s </a:t>
            </a:r>
            <a:r>
              <a:rPr lang="en-US" altLang="ja-JP">
                <a:solidFill>
                  <a:srgbClr val="FF0000"/>
                </a:solidFill>
              </a:rPr>
              <a:t>(SSID) </a:t>
            </a:r>
            <a:r>
              <a:rPr lang="en-US" altLang="ja-JP"/>
              <a:t>-k </a:t>
            </a:r>
            <a:r>
              <a:rPr lang="en-US" altLang="ja-JP">
                <a:solidFill>
                  <a:srgbClr val="FF0000"/>
                </a:solidFill>
              </a:rPr>
              <a:t>(PASSWORD)</a:t>
            </a:r>
            <a:endParaRPr kumimoji="1" lang="ja-JP" altLang="en-US">
              <a:solidFill>
                <a:srgbClr val="FF0000"/>
              </a:solidFill>
            </a:endParaRPr>
          </a:p>
        </p:txBody>
      </p:sp>
      <p:sp>
        <p:nvSpPr>
          <p:cNvPr id="5" name="テキスト ボックス 4">
            <a:extLst>
              <a:ext uri="{FF2B5EF4-FFF2-40B4-BE49-F238E27FC236}">
                <a16:creationId xmlns:a16="http://schemas.microsoft.com/office/drawing/2014/main" id="{C2C4355B-A05E-4D06-B250-E74F6486E51C}"/>
              </a:ext>
            </a:extLst>
          </p:cNvPr>
          <p:cNvSpPr txBox="1"/>
          <p:nvPr/>
        </p:nvSpPr>
        <p:spPr>
          <a:xfrm>
            <a:off x="7242048" y="2060020"/>
            <a:ext cx="2627642" cy="369332"/>
          </a:xfrm>
          <a:prstGeom prst="rect">
            <a:avLst/>
          </a:prstGeom>
          <a:noFill/>
        </p:spPr>
        <p:txBody>
          <a:bodyPr wrap="none" rtlCol="0">
            <a:spAutoFit/>
          </a:bodyPr>
          <a:lstStyle/>
          <a:p>
            <a:r>
              <a:rPr lang="en-US" altLang="ja-JP"/>
              <a:t>azsphere device wifi list</a:t>
            </a:r>
            <a:endParaRPr kumimoji="1" lang="ja-JP" altLang="en-US"/>
          </a:p>
        </p:txBody>
      </p:sp>
      <p:sp>
        <p:nvSpPr>
          <p:cNvPr id="6" name="テキスト ボックス 5">
            <a:extLst>
              <a:ext uri="{FF2B5EF4-FFF2-40B4-BE49-F238E27FC236}">
                <a16:creationId xmlns:a16="http://schemas.microsoft.com/office/drawing/2014/main" id="{8194195B-A019-48AE-9200-BC58C57368C1}"/>
              </a:ext>
            </a:extLst>
          </p:cNvPr>
          <p:cNvSpPr txBox="1"/>
          <p:nvPr/>
        </p:nvSpPr>
        <p:spPr>
          <a:xfrm>
            <a:off x="6851904" y="1690688"/>
            <a:ext cx="2385589" cy="369332"/>
          </a:xfrm>
          <a:prstGeom prst="rect">
            <a:avLst/>
          </a:prstGeom>
          <a:noFill/>
        </p:spPr>
        <p:txBody>
          <a:bodyPr wrap="none" rtlCol="0">
            <a:spAutoFit/>
          </a:bodyPr>
          <a:lstStyle/>
          <a:p>
            <a:r>
              <a:rPr kumimoji="1" lang="en-US" altLang="ja-JP" u="sng"/>
              <a:t>Wi-Fi</a:t>
            </a:r>
            <a:r>
              <a:rPr kumimoji="1" lang="ja-JP" altLang="en-US" u="sng"/>
              <a:t>接続の一覧表示</a:t>
            </a:r>
          </a:p>
        </p:txBody>
      </p:sp>
      <p:sp>
        <p:nvSpPr>
          <p:cNvPr id="7" name="テキスト ボックス 6">
            <a:extLst>
              <a:ext uri="{FF2B5EF4-FFF2-40B4-BE49-F238E27FC236}">
                <a16:creationId xmlns:a16="http://schemas.microsoft.com/office/drawing/2014/main" id="{16D4EA9A-C7F7-4F8D-9695-106D70F7296C}"/>
              </a:ext>
            </a:extLst>
          </p:cNvPr>
          <p:cNvSpPr txBox="1"/>
          <p:nvPr/>
        </p:nvSpPr>
        <p:spPr>
          <a:xfrm>
            <a:off x="585216" y="1690688"/>
            <a:ext cx="1848583" cy="369332"/>
          </a:xfrm>
          <a:prstGeom prst="rect">
            <a:avLst/>
          </a:prstGeom>
          <a:noFill/>
        </p:spPr>
        <p:txBody>
          <a:bodyPr wrap="none" rtlCol="0">
            <a:spAutoFit/>
          </a:bodyPr>
          <a:lstStyle/>
          <a:p>
            <a:r>
              <a:rPr kumimoji="1" lang="en-US" altLang="ja-JP" u="sng"/>
              <a:t>Wi-Fi</a:t>
            </a:r>
            <a:r>
              <a:rPr kumimoji="1" lang="ja-JP" altLang="en-US" u="sng"/>
              <a:t>接続</a:t>
            </a:r>
            <a:r>
              <a:rPr lang="ja-JP" altLang="en-US" u="sng"/>
              <a:t>を追加</a:t>
            </a:r>
            <a:endParaRPr kumimoji="1" lang="en-US" altLang="ja-JP" u="sng"/>
          </a:p>
        </p:txBody>
      </p:sp>
      <p:sp>
        <p:nvSpPr>
          <p:cNvPr id="8" name="テキスト ボックス 7">
            <a:extLst>
              <a:ext uri="{FF2B5EF4-FFF2-40B4-BE49-F238E27FC236}">
                <a16:creationId xmlns:a16="http://schemas.microsoft.com/office/drawing/2014/main" id="{4718A940-590A-4CAC-AE5F-3FC21F9B5B84}"/>
              </a:ext>
            </a:extLst>
          </p:cNvPr>
          <p:cNvSpPr txBox="1"/>
          <p:nvPr/>
        </p:nvSpPr>
        <p:spPr>
          <a:xfrm>
            <a:off x="1603248" y="2684204"/>
            <a:ext cx="8985504" cy="4037271"/>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C:\&gt;azsphere device wifi add -s </a:t>
            </a:r>
            <a:r>
              <a:rPr lang="en-US" altLang="ja-JP">
                <a:solidFill>
                  <a:srgbClr val="FF0000"/>
                </a:solidFill>
                <a:latin typeface="Consolas" panose="020B0609020204030204" pitchFamily="49" charset="0"/>
              </a:rPr>
              <a:t>aterm-3b1234-g</a:t>
            </a:r>
            <a:r>
              <a:rPr lang="en-US" altLang="ja-JP">
                <a:solidFill>
                  <a:schemeClr val="bg1"/>
                </a:solidFill>
                <a:latin typeface="Consolas" panose="020B0609020204030204" pitchFamily="49" charset="0"/>
              </a:rPr>
              <a:t> -k</a:t>
            </a:r>
            <a:r>
              <a:rPr lang="ja-JP" altLang="en-US">
                <a:solidFill>
                  <a:schemeClr val="bg1"/>
                </a:solidFill>
                <a:latin typeface="Consolas" panose="020B0609020204030204" pitchFamily="49" charset="0"/>
              </a:rPr>
              <a:t> </a:t>
            </a:r>
            <a:r>
              <a:rPr lang="en-US" altLang="ja-JP">
                <a:solidFill>
                  <a:srgbClr val="FF0000"/>
                </a:solidFill>
                <a:latin typeface="Consolas" panose="020B0609020204030204" pitchFamily="49" charset="0"/>
              </a:rPr>
              <a:t>123456</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C:\&gt;azsphere device wifi list</a:t>
            </a:r>
          </a:p>
          <a:p>
            <a:r>
              <a:rPr lang="en-US" altLang="ja-JP">
                <a:solidFill>
                  <a:schemeClr val="bg1"/>
                </a:solidFill>
                <a:latin typeface="Consolas" panose="020B0609020204030204" pitchFamily="49" charset="0"/>
              </a:rPr>
              <a:t>Network list:</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ID                  : 0</a:t>
            </a:r>
          </a:p>
          <a:p>
            <a:r>
              <a:rPr lang="en-US" altLang="ja-JP">
                <a:solidFill>
                  <a:schemeClr val="bg1"/>
                </a:solidFill>
                <a:latin typeface="Consolas" panose="020B0609020204030204" pitchFamily="49" charset="0"/>
              </a:rPr>
              <a:t>SSID                : </a:t>
            </a:r>
            <a:r>
              <a:rPr lang="en-US" altLang="ja-JP">
                <a:solidFill>
                  <a:srgbClr val="FF0000"/>
                </a:solidFill>
                <a:latin typeface="Consolas" panose="020B0609020204030204" pitchFamily="49" charset="0"/>
              </a:rPr>
              <a:t>aterm-3b1234-g</a:t>
            </a:r>
          </a:p>
          <a:p>
            <a:r>
              <a:rPr lang="en-US" altLang="ja-JP">
                <a:solidFill>
                  <a:schemeClr val="bg1"/>
                </a:solidFill>
                <a:latin typeface="Consolas" panose="020B0609020204030204" pitchFamily="49" charset="0"/>
              </a:rPr>
              <a:t>Configuration state : enabled</a:t>
            </a:r>
          </a:p>
          <a:p>
            <a:r>
              <a:rPr lang="en-US" altLang="ja-JP">
                <a:solidFill>
                  <a:schemeClr val="bg1"/>
                </a:solidFill>
                <a:latin typeface="Consolas" panose="020B0609020204030204" pitchFamily="49" charset="0"/>
              </a:rPr>
              <a:t>Connection state    : </a:t>
            </a:r>
            <a:r>
              <a:rPr lang="en-US" altLang="ja-JP">
                <a:solidFill>
                  <a:srgbClr val="FF00FF"/>
                </a:solidFill>
                <a:latin typeface="Consolas" panose="020B0609020204030204" pitchFamily="49" charset="0"/>
              </a:rPr>
              <a:t>connected</a:t>
            </a:r>
          </a:p>
          <a:p>
            <a:r>
              <a:rPr lang="en-US" altLang="ja-JP">
                <a:solidFill>
                  <a:schemeClr val="bg1"/>
                </a:solidFill>
                <a:latin typeface="Consolas" panose="020B0609020204030204" pitchFamily="49" charset="0"/>
              </a:rPr>
              <a:t>Security state      : psk</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Command completed successfully in 00:00:01.2361330.</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C:\&gt;</a:t>
            </a:r>
          </a:p>
          <a:p>
            <a:endParaRPr lang="en-US" altLang="ja-JP">
              <a:solidFill>
                <a:schemeClr val="bg1"/>
              </a:solidFill>
              <a:latin typeface="Consolas" panose="020B0609020204030204" pitchFamily="49" charset="0"/>
            </a:endParaRPr>
          </a:p>
        </p:txBody>
      </p:sp>
    </p:spTree>
    <p:extLst>
      <p:ext uri="{BB962C8B-B14F-4D97-AF65-F5344CB8AC3E}">
        <p14:creationId xmlns:p14="http://schemas.microsoft.com/office/powerpoint/2010/main" val="6334186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D2BFF90-1CF0-4EB9-8E98-619B7B08B4FA}"/>
              </a:ext>
            </a:extLst>
          </p:cNvPr>
          <p:cNvSpPr>
            <a:spLocks noGrp="1"/>
          </p:cNvSpPr>
          <p:nvPr>
            <p:ph type="title"/>
          </p:nvPr>
        </p:nvSpPr>
        <p:spPr/>
        <p:txBody>
          <a:bodyPr>
            <a:normAutofit/>
          </a:bodyPr>
          <a:lstStyle/>
          <a:p>
            <a:r>
              <a:rPr lang="en-US" altLang="ja-JP"/>
              <a:t>Lab#4.3 </a:t>
            </a:r>
            <a:r>
              <a:rPr lang="en-US" altLang="ja-JP" sz="4000"/>
              <a:t>Azure IoT Hub Sample</a:t>
            </a:r>
            <a:r>
              <a:rPr lang="ja-JP" altLang="en-US" sz="4000"/>
              <a:t>を新規作成</a:t>
            </a:r>
            <a:endParaRPr kumimoji="1" lang="ja-JP" altLang="en-US"/>
          </a:p>
        </p:txBody>
      </p:sp>
      <p:sp>
        <p:nvSpPr>
          <p:cNvPr id="3" name="スライド番号プレースホルダー 2">
            <a:extLst>
              <a:ext uri="{FF2B5EF4-FFF2-40B4-BE49-F238E27FC236}">
                <a16:creationId xmlns:a16="http://schemas.microsoft.com/office/drawing/2014/main" id="{8DAC6B94-1517-41BA-AEAC-63CD420F3889}"/>
              </a:ext>
            </a:extLst>
          </p:cNvPr>
          <p:cNvSpPr>
            <a:spLocks noGrp="1"/>
          </p:cNvSpPr>
          <p:nvPr>
            <p:ph type="sldNum" sz="quarter" idx="12"/>
          </p:nvPr>
        </p:nvSpPr>
        <p:spPr/>
        <p:txBody>
          <a:bodyPr/>
          <a:lstStyle/>
          <a:p>
            <a:fld id="{C19A29C7-8A9E-4D2D-BDFB-5A77C3E24864}" type="slidenum">
              <a:rPr kumimoji="1" lang="ja-JP" altLang="en-US" smtClean="0"/>
              <a:t>47</a:t>
            </a:fld>
            <a:endParaRPr kumimoji="1" lang="ja-JP" altLang="en-US"/>
          </a:p>
        </p:txBody>
      </p:sp>
      <p:sp>
        <p:nvSpPr>
          <p:cNvPr id="8" name="テキスト ボックス 7">
            <a:extLst>
              <a:ext uri="{FF2B5EF4-FFF2-40B4-BE49-F238E27FC236}">
                <a16:creationId xmlns:a16="http://schemas.microsoft.com/office/drawing/2014/main" id="{2FD57504-9DDE-4D53-9CCF-D7933B6B7142}"/>
              </a:ext>
            </a:extLst>
          </p:cNvPr>
          <p:cNvSpPr txBox="1"/>
          <p:nvPr/>
        </p:nvSpPr>
        <p:spPr>
          <a:xfrm>
            <a:off x="838200" y="1450181"/>
            <a:ext cx="5660524" cy="738664"/>
          </a:xfrm>
          <a:prstGeom prst="rect">
            <a:avLst/>
          </a:prstGeom>
          <a:noFill/>
        </p:spPr>
        <p:txBody>
          <a:bodyPr wrap="none" rtlCol="0">
            <a:spAutoFit/>
          </a:bodyPr>
          <a:lstStyle/>
          <a:p>
            <a:r>
              <a:rPr kumimoji="1" lang="en-US" altLang="ja-JP"/>
              <a:t>Visual C++ &gt; </a:t>
            </a:r>
            <a:r>
              <a:rPr kumimoji="1" lang="ja-JP" altLang="en-US"/>
              <a:t>クロスプラットフォーム </a:t>
            </a:r>
            <a:r>
              <a:rPr kumimoji="1" lang="en-US" altLang="ja-JP"/>
              <a:t>&gt; Azure Sphere</a:t>
            </a:r>
          </a:p>
          <a:p>
            <a:pPr>
              <a:lnSpc>
                <a:spcPct val="150000"/>
              </a:lnSpc>
            </a:pPr>
            <a:r>
              <a:rPr lang="en-US" altLang="ja-JP"/>
              <a:t>Azure IoT Hub Sample for MT3620 RDB</a:t>
            </a:r>
            <a:endParaRPr kumimoji="1" lang="ja-JP" altLang="en-US"/>
          </a:p>
        </p:txBody>
      </p:sp>
      <p:sp>
        <p:nvSpPr>
          <p:cNvPr id="9" name="テキスト ボックス 8">
            <a:extLst>
              <a:ext uri="{FF2B5EF4-FFF2-40B4-BE49-F238E27FC236}">
                <a16:creationId xmlns:a16="http://schemas.microsoft.com/office/drawing/2014/main" id="{4E23568A-AE19-49B0-8FBD-698C05A76992}"/>
              </a:ext>
            </a:extLst>
          </p:cNvPr>
          <p:cNvSpPr txBox="1"/>
          <p:nvPr/>
        </p:nvSpPr>
        <p:spPr>
          <a:xfrm>
            <a:off x="4875154" y="3044280"/>
            <a:ext cx="2441694" cy="769441"/>
          </a:xfrm>
          <a:prstGeom prst="rect">
            <a:avLst/>
          </a:prstGeom>
          <a:noFill/>
        </p:spPr>
        <p:txBody>
          <a:bodyPr wrap="none" rtlCol="0">
            <a:spAutoFit/>
          </a:bodyPr>
          <a:lstStyle/>
          <a:p>
            <a:pPr algn="ctr"/>
            <a:r>
              <a:rPr kumimoji="1" lang="ja-JP" altLang="en-US" sz="4400"/>
              <a:t>（省略）</a:t>
            </a:r>
          </a:p>
        </p:txBody>
      </p:sp>
    </p:spTree>
    <p:extLst>
      <p:ext uri="{BB962C8B-B14F-4D97-AF65-F5344CB8AC3E}">
        <p14:creationId xmlns:p14="http://schemas.microsoft.com/office/powerpoint/2010/main" val="36214685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C48CF-FC55-4581-8D27-9710AA8DC53A}"/>
              </a:ext>
            </a:extLst>
          </p:cNvPr>
          <p:cNvSpPr>
            <a:spLocks noGrp="1"/>
          </p:cNvSpPr>
          <p:nvPr>
            <p:ph type="title"/>
          </p:nvPr>
        </p:nvSpPr>
        <p:spPr/>
        <p:txBody>
          <a:bodyPr/>
          <a:lstStyle/>
          <a:p>
            <a:r>
              <a:rPr lang="en-US" altLang="ja-JP"/>
              <a:t>Lab#4.4 Azure IoT</a:t>
            </a:r>
            <a:r>
              <a:rPr lang="ja-JP" altLang="en-US"/>
              <a:t>接続コードを生成</a:t>
            </a:r>
            <a:endParaRPr kumimoji="1" lang="ja-JP" altLang="en-US"/>
          </a:p>
        </p:txBody>
      </p:sp>
      <p:sp>
        <p:nvSpPr>
          <p:cNvPr id="3" name="スライド番号プレースホルダー 2">
            <a:extLst>
              <a:ext uri="{FF2B5EF4-FFF2-40B4-BE49-F238E27FC236}">
                <a16:creationId xmlns:a16="http://schemas.microsoft.com/office/drawing/2014/main" id="{B3F99910-06AF-4604-8712-1CD2713AD513}"/>
              </a:ext>
            </a:extLst>
          </p:cNvPr>
          <p:cNvSpPr>
            <a:spLocks noGrp="1"/>
          </p:cNvSpPr>
          <p:nvPr>
            <p:ph type="sldNum" sz="quarter" idx="12"/>
          </p:nvPr>
        </p:nvSpPr>
        <p:spPr/>
        <p:txBody>
          <a:bodyPr/>
          <a:lstStyle/>
          <a:p>
            <a:fld id="{C19A29C7-8A9E-4D2D-BDFB-5A77C3E24864}" type="slidenum">
              <a:rPr kumimoji="1" lang="ja-JP" altLang="en-US" smtClean="0"/>
              <a:t>48</a:t>
            </a:fld>
            <a:endParaRPr kumimoji="1" lang="ja-JP" altLang="en-US"/>
          </a:p>
        </p:txBody>
      </p:sp>
      <p:pic>
        <p:nvPicPr>
          <p:cNvPr id="4" name="図 3">
            <a:extLst>
              <a:ext uri="{FF2B5EF4-FFF2-40B4-BE49-F238E27FC236}">
                <a16:creationId xmlns:a16="http://schemas.microsoft.com/office/drawing/2014/main" id="{4EFF917D-C342-4782-A6C2-78875ADA3AE2}"/>
              </a:ext>
            </a:extLst>
          </p:cNvPr>
          <p:cNvPicPr>
            <a:picLocks noChangeAspect="1"/>
          </p:cNvPicPr>
          <p:nvPr/>
        </p:nvPicPr>
        <p:blipFill>
          <a:blip r:embed="rId2"/>
          <a:stretch>
            <a:fillRect/>
          </a:stretch>
        </p:blipFill>
        <p:spPr>
          <a:xfrm>
            <a:off x="1427519" y="1814514"/>
            <a:ext cx="2875034" cy="2318576"/>
          </a:xfrm>
          <a:prstGeom prst="rect">
            <a:avLst/>
          </a:prstGeom>
        </p:spPr>
      </p:pic>
      <p:pic>
        <p:nvPicPr>
          <p:cNvPr id="5" name="図 4">
            <a:extLst>
              <a:ext uri="{FF2B5EF4-FFF2-40B4-BE49-F238E27FC236}">
                <a16:creationId xmlns:a16="http://schemas.microsoft.com/office/drawing/2014/main" id="{91C5C3C8-DA02-4273-8D52-38141A24C412}"/>
              </a:ext>
            </a:extLst>
          </p:cNvPr>
          <p:cNvPicPr>
            <a:picLocks noChangeAspect="1"/>
          </p:cNvPicPr>
          <p:nvPr/>
        </p:nvPicPr>
        <p:blipFill>
          <a:blip r:embed="rId3"/>
          <a:stretch>
            <a:fillRect/>
          </a:stretch>
        </p:blipFill>
        <p:spPr>
          <a:xfrm>
            <a:off x="5201603" y="1814514"/>
            <a:ext cx="5709182" cy="2318576"/>
          </a:xfrm>
          <a:prstGeom prst="rect">
            <a:avLst/>
          </a:prstGeom>
        </p:spPr>
      </p:pic>
      <p:pic>
        <p:nvPicPr>
          <p:cNvPr id="6" name="図 5">
            <a:extLst>
              <a:ext uri="{FF2B5EF4-FFF2-40B4-BE49-F238E27FC236}">
                <a16:creationId xmlns:a16="http://schemas.microsoft.com/office/drawing/2014/main" id="{E984D1ED-D5DB-436A-B123-B432E38667C6}"/>
              </a:ext>
            </a:extLst>
          </p:cNvPr>
          <p:cNvPicPr>
            <a:picLocks noChangeAspect="1"/>
          </p:cNvPicPr>
          <p:nvPr/>
        </p:nvPicPr>
        <p:blipFill>
          <a:blip r:embed="rId4"/>
          <a:stretch>
            <a:fillRect/>
          </a:stretch>
        </p:blipFill>
        <p:spPr>
          <a:xfrm>
            <a:off x="134112" y="4487254"/>
            <a:ext cx="5559552" cy="1846346"/>
          </a:xfrm>
          <a:prstGeom prst="rect">
            <a:avLst/>
          </a:prstGeom>
        </p:spPr>
      </p:pic>
      <p:pic>
        <p:nvPicPr>
          <p:cNvPr id="11" name="図 10">
            <a:extLst>
              <a:ext uri="{FF2B5EF4-FFF2-40B4-BE49-F238E27FC236}">
                <a16:creationId xmlns:a16="http://schemas.microsoft.com/office/drawing/2014/main" id="{9C4B567C-1B16-403A-9A88-FACED05BF74F}"/>
              </a:ext>
            </a:extLst>
          </p:cNvPr>
          <p:cNvPicPr>
            <a:picLocks noChangeAspect="1"/>
          </p:cNvPicPr>
          <p:nvPr/>
        </p:nvPicPr>
        <p:blipFill rotWithShape="1">
          <a:blip r:embed="rId5"/>
          <a:srcRect b="51874"/>
          <a:stretch/>
        </p:blipFill>
        <p:spPr>
          <a:xfrm>
            <a:off x="5884358" y="4462871"/>
            <a:ext cx="6112570" cy="1893480"/>
          </a:xfrm>
          <a:prstGeom prst="rect">
            <a:avLst/>
          </a:prstGeom>
        </p:spPr>
      </p:pic>
      <p:cxnSp>
        <p:nvCxnSpPr>
          <p:cNvPr id="12" name="直線コネクタ 11">
            <a:extLst>
              <a:ext uri="{FF2B5EF4-FFF2-40B4-BE49-F238E27FC236}">
                <a16:creationId xmlns:a16="http://schemas.microsoft.com/office/drawing/2014/main" id="{19881792-F375-46FE-9C91-1186FCF0405E}"/>
              </a:ext>
            </a:extLst>
          </p:cNvPr>
          <p:cNvCxnSpPr>
            <a:cxnSpLocks/>
          </p:cNvCxnSpPr>
          <p:nvPr/>
        </p:nvCxnSpPr>
        <p:spPr>
          <a:xfrm>
            <a:off x="1912759" y="2974721"/>
            <a:ext cx="45458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A8BAC2F3-B4CE-4009-BB5E-254C371C25C4}"/>
              </a:ext>
            </a:extLst>
          </p:cNvPr>
          <p:cNvSpPr/>
          <p:nvPr/>
        </p:nvSpPr>
        <p:spPr>
          <a:xfrm>
            <a:off x="1525055" y="271050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14" name="テキスト ボックス 13">
            <a:extLst>
              <a:ext uri="{FF2B5EF4-FFF2-40B4-BE49-F238E27FC236}">
                <a16:creationId xmlns:a16="http://schemas.microsoft.com/office/drawing/2014/main" id="{CF31D147-2207-40F1-AA96-4C60AF3615CE}"/>
              </a:ext>
            </a:extLst>
          </p:cNvPr>
          <p:cNvSpPr txBox="1"/>
          <p:nvPr/>
        </p:nvSpPr>
        <p:spPr>
          <a:xfrm>
            <a:off x="838200" y="1450181"/>
            <a:ext cx="5036956" cy="369332"/>
          </a:xfrm>
          <a:prstGeom prst="rect">
            <a:avLst/>
          </a:prstGeom>
          <a:noFill/>
        </p:spPr>
        <p:txBody>
          <a:bodyPr wrap="none" rtlCol="0">
            <a:spAutoFit/>
          </a:bodyPr>
          <a:lstStyle/>
          <a:p>
            <a:r>
              <a:rPr lang="ja-JP" altLang="en-US"/>
              <a:t>参照</a:t>
            </a:r>
            <a:r>
              <a:rPr kumimoji="1" lang="ja-JP" altLang="en-US"/>
              <a:t>（右クリック） </a:t>
            </a:r>
            <a:r>
              <a:rPr kumimoji="1" lang="en-US" altLang="ja-JP"/>
              <a:t>&gt; </a:t>
            </a:r>
            <a:r>
              <a:rPr kumimoji="1" lang="ja-JP" altLang="en-US"/>
              <a:t>接続済みサービスの追加</a:t>
            </a:r>
          </a:p>
        </p:txBody>
      </p:sp>
      <p:cxnSp>
        <p:nvCxnSpPr>
          <p:cNvPr id="15" name="直線コネクタ 14">
            <a:extLst>
              <a:ext uri="{FF2B5EF4-FFF2-40B4-BE49-F238E27FC236}">
                <a16:creationId xmlns:a16="http://schemas.microsoft.com/office/drawing/2014/main" id="{B4FE9662-1429-453F-BDB2-939A78BF453F}"/>
              </a:ext>
            </a:extLst>
          </p:cNvPr>
          <p:cNvCxnSpPr>
            <a:cxnSpLocks/>
          </p:cNvCxnSpPr>
          <p:nvPr/>
        </p:nvCxnSpPr>
        <p:spPr>
          <a:xfrm>
            <a:off x="2429876" y="3354743"/>
            <a:ext cx="109361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12F97620-203E-4354-9B88-667CF2B665C5}"/>
              </a:ext>
            </a:extLst>
          </p:cNvPr>
          <p:cNvSpPr/>
          <p:nvPr/>
        </p:nvSpPr>
        <p:spPr>
          <a:xfrm>
            <a:off x="2066556" y="3102721"/>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7" name="直線コネクタ 16">
            <a:extLst>
              <a:ext uri="{FF2B5EF4-FFF2-40B4-BE49-F238E27FC236}">
                <a16:creationId xmlns:a16="http://schemas.microsoft.com/office/drawing/2014/main" id="{81080D7B-1477-41D5-B226-2DCBF9A0D6B4}"/>
              </a:ext>
            </a:extLst>
          </p:cNvPr>
          <p:cNvCxnSpPr>
            <a:cxnSpLocks/>
          </p:cNvCxnSpPr>
          <p:nvPr/>
        </p:nvCxnSpPr>
        <p:spPr>
          <a:xfrm>
            <a:off x="7524263" y="3226048"/>
            <a:ext cx="182700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9B989D24-1A40-4819-8AD8-548815B92F24}"/>
              </a:ext>
            </a:extLst>
          </p:cNvPr>
          <p:cNvSpPr/>
          <p:nvPr/>
        </p:nvSpPr>
        <p:spPr>
          <a:xfrm>
            <a:off x="9351264" y="299335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21" name="直線コネクタ 20">
            <a:extLst>
              <a:ext uri="{FF2B5EF4-FFF2-40B4-BE49-F238E27FC236}">
                <a16:creationId xmlns:a16="http://schemas.microsoft.com/office/drawing/2014/main" id="{3B97FF1D-1633-42B4-B3AA-F7E26A2DB7E1}"/>
              </a:ext>
            </a:extLst>
          </p:cNvPr>
          <p:cNvCxnSpPr>
            <a:cxnSpLocks/>
          </p:cNvCxnSpPr>
          <p:nvPr/>
        </p:nvCxnSpPr>
        <p:spPr>
          <a:xfrm>
            <a:off x="4182267" y="5152384"/>
            <a:ext cx="102371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A042E053-D719-42E2-9B46-F5C85BC9D514}"/>
              </a:ext>
            </a:extLst>
          </p:cNvPr>
          <p:cNvSpPr/>
          <p:nvPr/>
        </p:nvSpPr>
        <p:spPr>
          <a:xfrm>
            <a:off x="3771933" y="490036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4" name="直線コネクタ 23">
            <a:extLst>
              <a:ext uri="{FF2B5EF4-FFF2-40B4-BE49-F238E27FC236}">
                <a16:creationId xmlns:a16="http://schemas.microsoft.com/office/drawing/2014/main" id="{420E6634-C7FF-4149-95F4-A78DEE4CA98A}"/>
              </a:ext>
            </a:extLst>
          </p:cNvPr>
          <p:cNvCxnSpPr>
            <a:cxnSpLocks/>
          </p:cNvCxnSpPr>
          <p:nvPr/>
        </p:nvCxnSpPr>
        <p:spPr>
          <a:xfrm>
            <a:off x="10327035" y="5262112"/>
            <a:ext cx="152358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932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図 13">
            <a:extLst>
              <a:ext uri="{FF2B5EF4-FFF2-40B4-BE49-F238E27FC236}">
                <a16:creationId xmlns:a16="http://schemas.microsoft.com/office/drawing/2014/main" id="{D7BFAC45-3CCA-4409-9527-D6CE57EC33CD}"/>
              </a:ext>
            </a:extLst>
          </p:cNvPr>
          <p:cNvPicPr>
            <a:picLocks noChangeAspect="1"/>
          </p:cNvPicPr>
          <p:nvPr/>
        </p:nvPicPr>
        <p:blipFill>
          <a:blip r:embed="rId2"/>
          <a:stretch>
            <a:fillRect/>
          </a:stretch>
        </p:blipFill>
        <p:spPr>
          <a:xfrm>
            <a:off x="327824" y="1835150"/>
            <a:ext cx="7534275" cy="4848225"/>
          </a:xfrm>
          <a:prstGeom prst="rect">
            <a:avLst/>
          </a:prstGeom>
        </p:spPr>
      </p:pic>
      <p:sp>
        <p:nvSpPr>
          <p:cNvPr id="2" name="タイトル 1">
            <a:extLst>
              <a:ext uri="{FF2B5EF4-FFF2-40B4-BE49-F238E27FC236}">
                <a16:creationId xmlns:a16="http://schemas.microsoft.com/office/drawing/2014/main" id="{7C5C48CF-FC55-4581-8D27-9710AA8DC53A}"/>
              </a:ext>
            </a:extLst>
          </p:cNvPr>
          <p:cNvSpPr>
            <a:spLocks noGrp="1"/>
          </p:cNvSpPr>
          <p:nvPr>
            <p:ph type="title"/>
          </p:nvPr>
        </p:nvSpPr>
        <p:spPr/>
        <p:txBody>
          <a:bodyPr/>
          <a:lstStyle/>
          <a:p>
            <a:r>
              <a:rPr lang="en-US" altLang="ja-JP"/>
              <a:t>Lab#4.4 Azure IoT</a:t>
            </a:r>
            <a:r>
              <a:rPr lang="ja-JP" altLang="en-US"/>
              <a:t>接続コードを生成</a:t>
            </a:r>
            <a:endParaRPr kumimoji="1" lang="ja-JP" altLang="en-US"/>
          </a:p>
        </p:txBody>
      </p:sp>
      <p:sp>
        <p:nvSpPr>
          <p:cNvPr id="3" name="スライド番号プレースホルダー 2">
            <a:extLst>
              <a:ext uri="{FF2B5EF4-FFF2-40B4-BE49-F238E27FC236}">
                <a16:creationId xmlns:a16="http://schemas.microsoft.com/office/drawing/2014/main" id="{B3F99910-06AF-4604-8712-1CD2713AD513}"/>
              </a:ext>
            </a:extLst>
          </p:cNvPr>
          <p:cNvSpPr>
            <a:spLocks noGrp="1"/>
          </p:cNvSpPr>
          <p:nvPr>
            <p:ph type="sldNum" sz="quarter" idx="12"/>
          </p:nvPr>
        </p:nvSpPr>
        <p:spPr/>
        <p:txBody>
          <a:bodyPr/>
          <a:lstStyle/>
          <a:p>
            <a:fld id="{C19A29C7-8A9E-4D2D-BDFB-5A77C3E24864}" type="slidenum">
              <a:rPr kumimoji="1" lang="ja-JP" altLang="en-US" smtClean="0"/>
              <a:t>49</a:t>
            </a:fld>
            <a:endParaRPr kumimoji="1" lang="ja-JP" altLang="en-US"/>
          </a:p>
        </p:txBody>
      </p:sp>
      <p:pic>
        <p:nvPicPr>
          <p:cNvPr id="8" name="図 7">
            <a:extLst>
              <a:ext uri="{FF2B5EF4-FFF2-40B4-BE49-F238E27FC236}">
                <a16:creationId xmlns:a16="http://schemas.microsoft.com/office/drawing/2014/main" id="{3999EC36-3907-43D7-A2CD-6852091597FD}"/>
              </a:ext>
            </a:extLst>
          </p:cNvPr>
          <p:cNvPicPr>
            <a:picLocks noChangeAspect="1"/>
          </p:cNvPicPr>
          <p:nvPr/>
        </p:nvPicPr>
        <p:blipFill>
          <a:blip r:embed="rId3"/>
          <a:stretch>
            <a:fillRect/>
          </a:stretch>
        </p:blipFill>
        <p:spPr>
          <a:xfrm>
            <a:off x="8098536" y="1835150"/>
            <a:ext cx="3678936" cy="4276470"/>
          </a:xfrm>
          <a:prstGeom prst="rect">
            <a:avLst/>
          </a:prstGeom>
        </p:spPr>
      </p:pic>
      <p:cxnSp>
        <p:nvCxnSpPr>
          <p:cNvPr id="11" name="直線コネクタ 10">
            <a:extLst>
              <a:ext uri="{FF2B5EF4-FFF2-40B4-BE49-F238E27FC236}">
                <a16:creationId xmlns:a16="http://schemas.microsoft.com/office/drawing/2014/main" id="{75629DED-A5B3-4F13-910E-6B7F28217F84}"/>
              </a:ext>
            </a:extLst>
          </p:cNvPr>
          <p:cNvCxnSpPr>
            <a:cxnSpLocks/>
          </p:cNvCxnSpPr>
          <p:nvPr/>
        </p:nvCxnSpPr>
        <p:spPr>
          <a:xfrm>
            <a:off x="3048411" y="4128256"/>
            <a:ext cx="145043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872292C5-2CAE-4CDF-99D7-C8507AE07D89}"/>
              </a:ext>
            </a:extLst>
          </p:cNvPr>
          <p:cNvSpPr/>
          <p:nvPr/>
        </p:nvSpPr>
        <p:spPr>
          <a:xfrm>
            <a:off x="2638077" y="387623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5" name="直線コネクタ 14">
            <a:extLst>
              <a:ext uri="{FF2B5EF4-FFF2-40B4-BE49-F238E27FC236}">
                <a16:creationId xmlns:a16="http://schemas.microsoft.com/office/drawing/2014/main" id="{7715A669-66FE-4D54-8A68-7CBC0301A41B}"/>
              </a:ext>
            </a:extLst>
          </p:cNvPr>
          <p:cNvCxnSpPr>
            <a:cxnSpLocks/>
          </p:cNvCxnSpPr>
          <p:nvPr/>
        </p:nvCxnSpPr>
        <p:spPr>
          <a:xfrm>
            <a:off x="3048411" y="4477814"/>
            <a:ext cx="70672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06F56DB5-F7F8-41FF-9CC2-6C8A36396060}"/>
              </a:ext>
            </a:extLst>
          </p:cNvPr>
          <p:cNvSpPr/>
          <p:nvPr/>
        </p:nvSpPr>
        <p:spPr>
          <a:xfrm>
            <a:off x="2638077" y="422579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7" name="直線コネクタ 16">
            <a:extLst>
              <a:ext uri="{FF2B5EF4-FFF2-40B4-BE49-F238E27FC236}">
                <a16:creationId xmlns:a16="http://schemas.microsoft.com/office/drawing/2014/main" id="{1F799526-4377-4EBE-85FD-88E437F4BE13}"/>
              </a:ext>
            </a:extLst>
          </p:cNvPr>
          <p:cNvCxnSpPr>
            <a:cxnSpLocks/>
          </p:cNvCxnSpPr>
          <p:nvPr/>
        </p:nvCxnSpPr>
        <p:spPr>
          <a:xfrm>
            <a:off x="3048411" y="4830722"/>
            <a:ext cx="49946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楕円 17">
            <a:extLst>
              <a:ext uri="{FF2B5EF4-FFF2-40B4-BE49-F238E27FC236}">
                <a16:creationId xmlns:a16="http://schemas.microsoft.com/office/drawing/2014/main" id="{29BBA694-636B-4279-968C-6891EF4119B8}"/>
              </a:ext>
            </a:extLst>
          </p:cNvPr>
          <p:cNvSpPr/>
          <p:nvPr/>
        </p:nvSpPr>
        <p:spPr>
          <a:xfrm>
            <a:off x="2638077" y="457870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21" name="直線コネクタ 20">
            <a:extLst>
              <a:ext uri="{FF2B5EF4-FFF2-40B4-BE49-F238E27FC236}">
                <a16:creationId xmlns:a16="http://schemas.microsoft.com/office/drawing/2014/main" id="{5DD870B3-CBAA-4704-9789-8191C704C595}"/>
              </a:ext>
            </a:extLst>
          </p:cNvPr>
          <p:cNvCxnSpPr>
            <a:cxnSpLocks/>
          </p:cNvCxnSpPr>
          <p:nvPr/>
        </p:nvCxnSpPr>
        <p:spPr>
          <a:xfrm>
            <a:off x="789432" y="6525410"/>
            <a:ext cx="49946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94ACFA27-C214-4C8E-AEBE-79D1C4E7541E}"/>
              </a:ext>
            </a:extLst>
          </p:cNvPr>
          <p:cNvSpPr/>
          <p:nvPr/>
        </p:nvSpPr>
        <p:spPr>
          <a:xfrm>
            <a:off x="379098" y="627338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3" name="直線コネクタ 22">
            <a:extLst>
              <a:ext uri="{FF2B5EF4-FFF2-40B4-BE49-F238E27FC236}">
                <a16:creationId xmlns:a16="http://schemas.microsoft.com/office/drawing/2014/main" id="{FC9E4279-AD98-43AB-903E-3A07D07BE5DC}"/>
              </a:ext>
            </a:extLst>
          </p:cNvPr>
          <p:cNvCxnSpPr>
            <a:cxnSpLocks/>
          </p:cNvCxnSpPr>
          <p:nvPr/>
        </p:nvCxnSpPr>
        <p:spPr>
          <a:xfrm>
            <a:off x="8961531" y="3891116"/>
            <a:ext cx="123098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線コネクタ 24">
            <a:extLst>
              <a:ext uri="{FF2B5EF4-FFF2-40B4-BE49-F238E27FC236}">
                <a16:creationId xmlns:a16="http://schemas.microsoft.com/office/drawing/2014/main" id="{3C55BEFC-B8B2-4AAC-9294-EB320B80E3D5}"/>
              </a:ext>
            </a:extLst>
          </p:cNvPr>
          <p:cNvCxnSpPr>
            <a:cxnSpLocks/>
          </p:cNvCxnSpPr>
          <p:nvPr/>
        </p:nvCxnSpPr>
        <p:spPr>
          <a:xfrm>
            <a:off x="8961531" y="4093548"/>
            <a:ext cx="123098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線コネクタ 25">
            <a:extLst>
              <a:ext uri="{FF2B5EF4-FFF2-40B4-BE49-F238E27FC236}">
                <a16:creationId xmlns:a16="http://schemas.microsoft.com/office/drawing/2014/main" id="{EEED80DD-AC40-477E-B6C9-169A487B377E}"/>
              </a:ext>
            </a:extLst>
          </p:cNvPr>
          <p:cNvCxnSpPr>
            <a:cxnSpLocks/>
          </p:cNvCxnSpPr>
          <p:nvPr/>
        </p:nvCxnSpPr>
        <p:spPr>
          <a:xfrm>
            <a:off x="8961531" y="5142060"/>
            <a:ext cx="60918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線コネクタ 27">
            <a:extLst>
              <a:ext uri="{FF2B5EF4-FFF2-40B4-BE49-F238E27FC236}">
                <a16:creationId xmlns:a16="http://schemas.microsoft.com/office/drawing/2014/main" id="{C8869F99-D0A1-4C90-ABE9-D9A6EA957DE9}"/>
              </a:ext>
            </a:extLst>
          </p:cNvPr>
          <p:cNvCxnSpPr>
            <a:cxnSpLocks/>
          </p:cNvCxnSpPr>
          <p:nvPr/>
        </p:nvCxnSpPr>
        <p:spPr>
          <a:xfrm>
            <a:off x="8961531" y="5349324"/>
            <a:ext cx="60918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46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lstStyle/>
          <a:p>
            <a:r>
              <a:rPr lang="en-US" altLang="ja-JP"/>
              <a:t>Lab#1 The Blink Sample</a:t>
            </a:r>
            <a:endParaRPr kumimoji="1" lang="ja-JP" altLang="en-US"/>
          </a:p>
        </p:txBody>
      </p:sp>
      <p:sp>
        <p:nvSpPr>
          <p:cNvPr id="3" name="正方形/長方形 2">
            <a:extLst>
              <a:ext uri="{FF2B5EF4-FFF2-40B4-BE49-F238E27FC236}">
                <a16:creationId xmlns:a16="http://schemas.microsoft.com/office/drawing/2014/main" id="{CB4EDD52-2336-46D6-857F-9EBA561564EE}"/>
              </a:ext>
            </a:extLst>
          </p:cNvPr>
          <p:cNvSpPr/>
          <p:nvPr/>
        </p:nvSpPr>
        <p:spPr>
          <a:xfrm>
            <a:off x="5117205" y="2136196"/>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1516249" y="2136196"/>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2997319" y="2573597"/>
            <a:ext cx="2119886"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3750126" y="2204265"/>
            <a:ext cx="614271" cy="369332"/>
          </a:xfrm>
          <a:prstGeom prst="rect">
            <a:avLst/>
          </a:prstGeom>
          <a:noFill/>
        </p:spPr>
        <p:txBody>
          <a:bodyPr wrap="none" rtlCol="0">
            <a:spAutoFit/>
          </a:bodyPr>
          <a:lstStyle/>
          <a:p>
            <a:r>
              <a:rPr kumimoji="1" lang="en-US" altLang="ja-JP"/>
              <a:t>USB</a:t>
            </a:r>
            <a:endParaRPr kumimoji="1" lang="ja-JP" altLang="en-US"/>
          </a:p>
        </p:txBody>
      </p:sp>
      <p:sp>
        <p:nvSpPr>
          <p:cNvPr id="12" name="テキスト ボックス 11">
            <a:extLst>
              <a:ext uri="{FF2B5EF4-FFF2-40B4-BE49-F238E27FC236}">
                <a16:creationId xmlns:a16="http://schemas.microsoft.com/office/drawing/2014/main" id="{751875F1-AD79-42FD-8A66-AB561021F14B}"/>
              </a:ext>
            </a:extLst>
          </p:cNvPr>
          <p:cNvSpPr txBox="1"/>
          <p:nvPr/>
        </p:nvSpPr>
        <p:spPr>
          <a:xfrm>
            <a:off x="7228890" y="1904197"/>
            <a:ext cx="1582484" cy="369332"/>
          </a:xfrm>
          <a:prstGeom prst="rect">
            <a:avLst/>
          </a:prstGeom>
          <a:noFill/>
        </p:spPr>
        <p:txBody>
          <a:bodyPr wrap="none" rtlCol="0">
            <a:spAutoFit/>
          </a:bodyPr>
          <a:lstStyle/>
          <a:p>
            <a:r>
              <a:rPr lang="en-US" altLang="ja-JP"/>
              <a:t>Blank Sample</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6223246" y="4234649"/>
            <a:ext cx="5553123" cy="1709892"/>
          </a:xfrm>
          <a:prstGeom prst="rect">
            <a:avLst/>
          </a:prstGeom>
          <a:noFill/>
        </p:spPr>
        <p:txBody>
          <a:bodyPr wrap="none" rtlCol="0">
            <a:spAutoFit/>
          </a:bodyPr>
          <a:lstStyle/>
          <a:p>
            <a:pPr marL="342900" indent="-342900">
              <a:lnSpc>
                <a:spcPct val="150000"/>
              </a:lnSpc>
              <a:buAutoNum type="arabicPeriod"/>
            </a:pPr>
            <a:r>
              <a:rPr kumimoji="1" lang="en-US" altLang="ja-JP"/>
              <a:t>Blink Sample</a:t>
            </a:r>
            <a:r>
              <a:rPr lang="ja-JP" altLang="en-US"/>
              <a:t>を新規作成</a:t>
            </a:r>
            <a:endParaRPr lang="en-US" altLang="ja-JP"/>
          </a:p>
          <a:p>
            <a:pPr marL="342900" indent="-342900">
              <a:lnSpc>
                <a:spcPct val="150000"/>
              </a:lnSpc>
              <a:buFont typeface="+mj-lt"/>
              <a:buAutoNum type="arabicPeriod"/>
            </a:pPr>
            <a:r>
              <a:rPr lang="en-US" altLang="ja-JP"/>
              <a:t>Blink Sample</a:t>
            </a:r>
            <a:r>
              <a:rPr lang="ja-JP" altLang="en-US"/>
              <a:t>をビルド</a:t>
            </a:r>
            <a:endParaRPr lang="en-US" altLang="ja-JP"/>
          </a:p>
          <a:p>
            <a:pPr marL="342900" indent="-342900">
              <a:lnSpc>
                <a:spcPct val="150000"/>
              </a:lnSpc>
              <a:buFont typeface="+mj-lt"/>
              <a:buAutoNum type="arabicPeriod"/>
            </a:pPr>
            <a:r>
              <a:rPr lang="en-US" altLang="ja-JP"/>
              <a:t>Blink Sample</a:t>
            </a:r>
            <a:r>
              <a:rPr lang="ja-JP" altLang="en-US"/>
              <a:t>をデバイスへデプロイ、実行、停止</a:t>
            </a:r>
            <a:endParaRPr lang="en-US" altLang="ja-JP"/>
          </a:p>
          <a:p>
            <a:pPr marL="342900" indent="-342900">
              <a:lnSpc>
                <a:spcPct val="150000"/>
              </a:lnSpc>
              <a:buFont typeface="+mj-lt"/>
              <a:buAutoNum type="arabicPeriod"/>
            </a:pPr>
            <a:r>
              <a:rPr lang="ja-JP" altLang="en-US"/>
              <a:t>デバイスの</a:t>
            </a:r>
            <a:r>
              <a:rPr lang="en-US" altLang="ja-JP"/>
              <a:t>Blink Sample</a:t>
            </a:r>
            <a:r>
              <a:rPr lang="ja-JP" altLang="en-US"/>
              <a:t>を削除</a:t>
            </a:r>
            <a:endParaRPr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6223246"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4592924" cy="17081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MT3620DevBoard</a:t>
            </a:r>
            <a:r>
              <a:rPr kumimoji="1" lang="ja-JP" altLang="en-US"/>
              <a:t>と</a:t>
            </a:r>
            <a:r>
              <a:rPr kumimoji="1" lang="en-US" altLang="ja-JP"/>
              <a:t>Visual Studio</a:t>
            </a:r>
            <a:r>
              <a:rPr kumimoji="1" lang="ja-JP" altLang="en-US"/>
              <a:t>の関係</a:t>
            </a:r>
            <a:endParaRPr kumimoji="1" lang="en-US" altLang="ja-JP"/>
          </a:p>
          <a:p>
            <a:pPr marL="285750" indent="-285750">
              <a:lnSpc>
                <a:spcPct val="150000"/>
              </a:lnSpc>
              <a:buFont typeface="Arial" panose="020B0604020202020204" pitchFamily="34" charset="0"/>
              <a:buChar char="•"/>
            </a:pPr>
            <a:r>
              <a:rPr lang="ja-JP" altLang="en-US"/>
              <a:t>アプリケーションの作成</a:t>
            </a:r>
            <a:r>
              <a:rPr lang="en-US" altLang="ja-JP"/>
              <a:t>~</a:t>
            </a:r>
            <a:r>
              <a:rPr lang="ja-JP" altLang="en-US"/>
              <a:t>実行</a:t>
            </a:r>
            <a:r>
              <a:rPr lang="en-US" altLang="ja-JP"/>
              <a:t>~</a:t>
            </a:r>
            <a:r>
              <a:rPr lang="ja-JP" altLang="en-US"/>
              <a:t>停止</a:t>
            </a:r>
            <a:endParaRPr lang="en-US" altLang="ja-JP"/>
          </a:p>
          <a:p>
            <a:pPr marL="285750" indent="-285750">
              <a:lnSpc>
                <a:spcPct val="150000"/>
              </a:lnSpc>
              <a:buFont typeface="Arial" panose="020B0604020202020204" pitchFamily="34" charset="0"/>
              <a:buChar char="•"/>
            </a:pPr>
            <a:r>
              <a:rPr lang="ja-JP" altLang="en-US"/>
              <a:t>デバイス上のアプリケーションを削除</a:t>
            </a:r>
            <a:endParaRPr lang="en-US" altLang="ja-JP"/>
          </a:p>
          <a:p>
            <a:pPr marL="285750" indent="-285750">
              <a:lnSpc>
                <a:spcPct val="150000"/>
              </a:lnSpc>
              <a:buFont typeface="Arial" panose="020B0604020202020204" pitchFamily="34" charset="0"/>
              <a:buChar char="•"/>
            </a:pP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5</a:t>
            </a:fld>
            <a:endParaRPr kumimoji="1" lang="ja-JP" altLang="en-US"/>
          </a:p>
        </p:txBody>
      </p:sp>
      <p:pic>
        <p:nvPicPr>
          <p:cNvPr id="20" name="図 19">
            <a:extLst>
              <a:ext uri="{FF2B5EF4-FFF2-40B4-BE49-F238E27FC236}">
                <a16:creationId xmlns:a16="http://schemas.microsoft.com/office/drawing/2014/main" id="{5321588E-731A-447C-82FC-A201A66012D7}"/>
              </a:ext>
            </a:extLst>
          </p:cNvPr>
          <p:cNvPicPr>
            <a:picLocks noChangeAspect="1"/>
          </p:cNvPicPr>
          <p:nvPr/>
        </p:nvPicPr>
        <p:blipFill>
          <a:blip r:embed="rId2"/>
          <a:stretch>
            <a:fillRect/>
          </a:stretch>
        </p:blipFill>
        <p:spPr>
          <a:xfrm>
            <a:off x="6659040" y="1810034"/>
            <a:ext cx="557658" cy="557658"/>
          </a:xfrm>
          <a:prstGeom prst="rect">
            <a:avLst/>
          </a:prstGeom>
        </p:spPr>
      </p:pic>
      <p:sp>
        <p:nvSpPr>
          <p:cNvPr id="18" name="テキスト ボックス 17">
            <a:extLst>
              <a:ext uri="{FF2B5EF4-FFF2-40B4-BE49-F238E27FC236}">
                <a16:creationId xmlns:a16="http://schemas.microsoft.com/office/drawing/2014/main" id="{8D878F0A-D788-40D7-A364-80D823AE4060}"/>
              </a:ext>
            </a:extLst>
          </p:cNvPr>
          <p:cNvSpPr txBox="1"/>
          <p:nvPr/>
        </p:nvSpPr>
        <p:spPr>
          <a:xfrm>
            <a:off x="6777244" y="2443868"/>
            <a:ext cx="1957590" cy="369332"/>
          </a:xfrm>
          <a:prstGeom prst="rect">
            <a:avLst/>
          </a:prstGeom>
          <a:solidFill>
            <a:schemeClr val="tx1"/>
          </a:solidFill>
        </p:spPr>
        <p:txBody>
          <a:bodyPr wrap="none" rtlCol="0" anchor="ctr">
            <a:noAutofit/>
          </a:bodyPr>
          <a:lstStyle/>
          <a:p>
            <a:pPr algn="ctr"/>
            <a:r>
              <a:rPr lang="en-US" altLang="ja-JP">
                <a:solidFill>
                  <a:schemeClr val="bg1"/>
                </a:solidFill>
              </a:rPr>
              <a:t>MT3620Blink1</a:t>
            </a:r>
            <a:endParaRPr kumimoji="1" lang="ja-JP" altLang="en-US">
              <a:solidFill>
                <a:schemeClr val="bg1"/>
              </a:solidFill>
            </a:endParaRPr>
          </a:p>
        </p:txBody>
      </p:sp>
    </p:spTree>
    <p:extLst>
      <p:ext uri="{BB962C8B-B14F-4D97-AF65-F5344CB8AC3E}">
        <p14:creationId xmlns:p14="http://schemas.microsoft.com/office/powerpoint/2010/main" val="577118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B9908E9-9B89-4413-A140-43114EE88B71}"/>
              </a:ext>
            </a:extLst>
          </p:cNvPr>
          <p:cNvSpPr>
            <a:spLocks noGrp="1"/>
          </p:cNvSpPr>
          <p:nvPr>
            <p:ph type="title"/>
          </p:nvPr>
        </p:nvSpPr>
        <p:spPr/>
        <p:txBody>
          <a:bodyPr>
            <a:noAutofit/>
          </a:bodyPr>
          <a:lstStyle/>
          <a:p>
            <a:r>
              <a:rPr lang="en-US" altLang="ja-JP"/>
              <a:t>Lab#4.5 Azure IoT Hub Sample</a:t>
            </a:r>
            <a:r>
              <a:rPr lang="ja-JP" altLang="en-US"/>
              <a:t>を実行</a:t>
            </a:r>
            <a:endParaRPr kumimoji="1" lang="ja-JP" altLang="en-US"/>
          </a:p>
        </p:txBody>
      </p:sp>
      <p:sp>
        <p:nvSpPr>
          <p:cNvPr id="3" name="スライド番号プレースホルダー 2">
            <a:extLst>
              <a:ext uri="{FF2B5EF4-FFF2-40B4-BE49-F238E27FC236}">
                <a16:creationId xmlns:a16="http://schemas.microsoft.com/office/drawing/2014/main" id="{CE83DC54-4363-43B5-BBFC-820C46955A1B}"/>
              </a:ext>
            </a:extLst>
          </p:cNvPr>
          <p:cNvSpPr>
            <a:spLocks noGrp="1"/>
          </p:cNvSpPr>
          <p:nvPr>
            <p:ph type="sldNum" sz="quarter" idx="12"/>
          </p:nvPr>
        </p:nvSpPr>
        <p:spPr/>
        <p:txBody>
          <a:bodyPr/>
          <a:lstStyle/>
          <a:p>
            <a:fld id="{C19A29C7-8A9E-4D2D-BDFB-5A77C3E24864}" type="slidenum">
              <a:rPr kumimoji="1" lang="ja-JP" altLang="en-US" smtClean="0"/>
              <a:t>50</a:t>
            </a:fld>
            <a:endParaRPr kumimoji="1" lang="ja-JP" altLang="en-US"/>
          </a:p>
        </p:txBody>
      </p:sp>
      <p:pic>
        <p:nvPicPr>
          <p:cNvPr id="10" name="図 9">
            <a:extLst>
              <a:ext uri="{FF2B5EF4-FFF2-40B4-BE49-F238E27FC236}">
                <a16:creationId xmlns:a16="http://schemas.microsoft.com/office/drawing/2014/main" id="{81592749-E9DE-4685-BA3C-C4FA88C24AF0}"/>
              </a:ext>
            </a:extLst>
          </p:cNvPr>
          <p:cNvPicPr>
            <a:picLocks noChangeAspect="1"/>
          </p:cNvPicPr>
          <p:nvPr/>
        </p:nvPicPr>
        <p:blipFill>
          <a:blip r:embed="rId2"/>
          <a:stretch>
            <a:fillRect/>
          </a:stretch>
        </p:blipFill>
        <p:spPr>
          <a:xfrm>
            <a:off x="5347685" y="1878321"/>
            <a:ext cx="5334873" cy="4614553"/>
          </a:xfrm>
          <a:prstGeom prst="rect">
            <a:avLst/>
          </a:prstGeom>
        </p:spPr>
      </p:pic>
      <p:sp>
        <p:nvSpPr>
          <p:cNvPr id="23" name="テキスト ボックス 22">
            <a:extLst>
              <a:ext uri="{FF2B5EF4-FFF2-40B4-BE49-F238E27FC236}">
                <a16:creationId xmlns:a16="http://schemas.microsoft.com/office/drawing/2014/main" id="{B510E2DB-71B5-4394-BFC1-88E2069267D8}"/>
              </a:ext>
            </a:extLst>
          </p:cNvPr>
          <p:cNvSpPr txBox="1"/>
          <p:nvPr/>
        </p:nvSpPr>
        <p:spPr>
          <a:xfrm>
            <a:off x="6223000" y="2646640"/>
            <a:ext cx="1535598"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A</a:t>
            </a:r>
            <a:r>
              <a:rPr lang="ja-JP" altLang="en-US">
                <a:solidFill>
                  <a:schemeClr val="bg1"/>
                </a:solidFill>
                <a:latin typeface="Consolas" panose="020B0609020204030204" pitchFamily="49" charset="0"/>
              </a:rPr>
              <a:t>ボタン</a:t>
            </a:r>
            <a:endParaRPr lang="en-US" altLang="ja-JP">
              <a:solidFill>
                <a:schemeClr val="bg1"/>
              </a:solidFill>
              <a:latin typeface="Consolas" panose="020B0609020204030204" pitchFamily="49" charset="0"/>
            </a:endParaRPr>
          </a:p>
        </p:txBody>
      </p:sp>
      <p:cxnSp>
        <p:nvCxnSpPr>
          <p:cNvPr id="24" name="直線コネクタ 23">
            <a:extLst>
              <a:ext uri="{FF2B5EF4-FFF2-40B4-BE49-F238E27FC236}">
                <a16:creationId xmlns:a16="http://schemas.microsoft.com/office/drawing/2014/main" id="{48DE08EC-6C56-49EE-8CAC-C61BAF03BF9B}"/>
              </a:ext>
            </a:extLst>
          </p:cNvPr>
          <p:cNvCxnSpPr>
            <a:cxnSpLocks/>
            <a:endCxn id="23" idx="2"/>
          </p:cNvCxnSpPr>
          <p:nvPr/>
        </p:nvCxnSpPr>
        <p:spPr>
          <a:xfrm flipH="1" flipV="1">
            <a:off x="6990799" y="3015972"/>
            <a:ext cx="222804" cy="99723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テキスト ボックス 24">
            <a:extLst>
              <a:ext uri="{FF2B5EF4-FFF2-40B4-BE49-F238E27FC236}">
                <a16:creationId xmlns:a16="http://schemas.microsoft.com/office/drawing/2014/main" id="{C22C25EF-132B-4CD8-B664-CF52A3EE92DE}"/>
              </a:ext>
            </a:extLst>
          </p:cNvPr>
          <p:cNvSpPr txBox="1"/>
          <p:nvPr/>
        </p:nvSpPr>
        <p:spPr>
          <a:xfrm>
            <a:off x="5448300" y="3155572"/>
            <a:ext cx="997504"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LED1</a:t>
            </a:r>
          </a:p>
        </p:txBody>
      </p:sp>
      <p:cxnSp>
        <p:nvCxnSpPr>
          <p:cNvPr id="26" name="直線コネクタ 25">
            <a:extLst>
              <a:ext uri="{FF2B5EF4-FFF2-40B4-BE49-F238E27FC236}">
                <a16:creationId xmlns:a16="http://schemas.microsoft.com/office/drawing/2014/main" id="{742FD6BF-2A7B-4B9B-A288-5F1BECF1F595}"/>
              </a:ext>
            </a:extLst>
          </p:cNvPr>
          <p:cNvCxnSpPr>
            <a:cxnSpLocks/>
            <a:endCxn id="25" idx="2"/>
          </p:cNvCxnSpPr>
          <p:nvPr/>
        </p:nvCxnSpPr>
        <p:spPr>
          <a:xfrm flipH="1" flipV="1">
            <a:off x="5947052" y="3524904"/>
            <a:ext cx="447023" cy="1034396"/>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59F0A443-C670-4A6F-B98B-F74FAE8780A0}"/>
              </a:ext>
            </a:extLst>
          </p:cNvPr>
          <p:cNvSpPr txBox="1"/>
          <p:nvPr/>
        </p:nvSpPr>
        <p:spPr>
          <a:xfrm>
            <a:off x="8180281" y="3643870"/>
            <a:ext cx="1535598" cy="369332"/>
          </a:xfrm>
          <a:prstGeom prst="rect">
            <a:avLst/>
          </a:prstGeom>
          <a:solidFill>
            <a:schemeClr val="tx1"/>
          </a:solidFill>
          <a:ln>
            <a:solidFill>
              <a:srgbClr val="FF0000"/>
            </a:solidFill>
          </a:ln>
        </p:spPr>
        <p:txBody>
          <a:bodyPr wrap="square" rtlCol="0">
            <a:spAutoFit/>
          </a:bodyPr>
          <a:lstStyle/>
          <a:p>
            <a:pPr algn="ctr"/>
            <a:r>
              <a:rPr lang="en-US" altLang="ja-JP">
                <a:solidFill>
                  <a:schemeClr val="bg1"/>
                </a:solidFill>
                <a:latin typeface="Consolas" panose="020B0609020204030204" pitchFamily="49" charset="0"/>
              </a:rPr>
              <a:t>B</a:t>
            </a:r>
            <a:r>
              <a:rPr lang="ja-JP" altLang="en-US">
                <a:solidFill>
                  <a:schemeClr val="bg1"/>
                </a:solidFill>
                <a:latin typeface="Consolas" panose="020B0609020204030204" pitchFamily="49" charset="0"/>
              </a:rPr>
              <a:t>ボタン</a:t>
            </a:r>
            <a:endParaRPr lang="en-US" altLang="ja-JP">
              <a:solidFill>
                <a:schemeClr val="bg1"/>
              </a:solidFill>
              <a:latin typeface="Consolas" panose="020B0609020204030204" pitchFamily="49" charset="0"/>
            </a:endParaRPr>
          </a:p>
        </p:txBody>
      </p:sp>
      <p:cxnSp>
        <p:nvCxnSpPr>
          <p:cNvPr id="31" name="直線コネクタ 30">
            <a:extLst>
              <a:ext uri="{FF2B5EF4-FFF2-40B4-BE49-F238E27FC236}">
                <a16:creationId xmlns:a16="http://schemas.microsoft.com/office/drawing/2014/main" id="{0B128F8C-B292-4C9B-81B5-01BA6BA041FD}"/>
              </a:ext>
            </a:extLst>
          </p:cNvPr>
          <p:cNvCxnSpPr>
            <a:cxnSpLocks/>
            <a:endCxn id="27" idx="2"/>
          </p:cNvCxnSpPr>
          <p:nvPr/>
        </p:nvCxnSpPr>
        <p:spPr>
          <a:xfrm flipV="1">
            <a:off x="8302752" y="4013202"/>
            <a:ext cx="645328" cy="741221"/>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A28E3CF8-D816-430E-B091-94A6DCFA947A}"/>
              </a:ext>
            </a:extLst>
          </p:cNvPr>
          <p:cNvSpPr txBox="1"/>
          <p:nvPr/>
        </p:nvSpPr>
        <p:spPr>
          <a:xfrm>
            <a:off x="682752" y="2365248"/>
            <a:ext cx="1027845" cy="369332"/>
          </a:xfrm>
          <a:prstGeom prst="rect">
            <a:avLst/>
          </a:prstGeom>
          <a:noFill/>
        </p:spPr>
        <p:txBody>
          <a:bodyPr wrap="none" rtlCol="0">
            <a:spAutoFit/>
          </a:bodyPr>
          <a:lstStyle/>
          <a:p>
            <a:r>
              <a:rPr kumimoji="1" lang="en-US" altLang="ja-JP" u="sng"/>
              <a:t>A</a:t>
            </a:r>
            <a:r>
              <a:rPr kumimoji="1" lang="ja-JP" altLang="en-US" u="sng"/>
              <a:t>ボタン</a:t>
            </a:r>
          </a:p>
        </p:txBody>
      </p:sp>
      <p:sp>
        <p:nvSpPr>
          <p:cNvPr id="32" name="テキスト ボックス 31">
            <a:extLst>
              <a:ext uri="{FF2B5EF4-FFF2-40B4-BE49-F238E27FC236}">
                <a16:creationId xmlns:a16="http://schemas.microsoft.com/office/drawing/2014/main" id="{2F2D17DD-12BC-4918-8470-1D6F3192B6A6}"/>
              </a:ext>
            </a:extLst>
          </p:cNvPr>
          <p:cNvSpPr txBox="1"/>
          <p:nvPr/>
        </p:nvSpPr>
        <p:spPr>
          <a:xfrm>
            <a:off x="995519" y="2734580"/>
            <a:ext cx="3958135"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a:t>LED1</a:t>
            </a:r>
            <a:r>
              <a:rPr kumimoji="1" lang="ja-JP" altLang="en-US"/>
              <a:t>の点滅スピード変更</a:t>
            </a:r>
            <a:endParaRPr kumimoji="1" lang="en-US" altLang="ja-JP"/>
          </a:p>
          <a:p>
            <a:pPr marL="285750" indent="-285750">
              <a:buFont typeface="Arial" panose="020B0604020202020204" pitchFamily="34" charset="0"/>
              <a:buChar char="•"/>
            </a:pPr>
            <a:r>
              <a:rPr kumimoji="1" lang="ja-JP" altLang="en-US"/>
              <a:t>点滅スピードを</a:t>
            </a:r>
            <a:r>
              <a:rPr kumimoji="1" lang="en-US" altLang="ja-JP">
                <a:solidFill>
                  <a:srgbClr val="FF0000"/>
                </a:solidFill>
              </a:rPr>
              <a:t>DeviceTwin</a:t>
            </a:r>
            <a:r>
              <a:rPr kumimoji="1" lang="ja-JP" altLang="en-US"/>
              <a:t>に通知</a:t>
            </a:r>
          </a:p>
        </p:txBody>
      </p:sp>
      <p:sp>
        <p:nvSpPr>
          <p:cNvPr id="34" name="テキスト ボックス 33">
            <a:extLst>
              <a:ext uri="{FF2B5EF4-FFF2-40B4-BE49-F238E27FC236}">
                <a16:creationId xmlns:a16="http://schemas.microsoft.com/office/drawing/2014/main" id="{697C3642-4A45-4B79-801A-A2FCE9F2E0B7}"/>
              </a:ext>
            </a:extLst>
          </p:cNvPr>
          <p:cNvSpPr txBox="1"/>
          <p:nvPr/>
        </p:nvSpPr>
        <p:spPr>
          <a:xfrm>
            <a:off x="682752" y="3540668"/>
            <a:ext cx="1027845" cy="369332"/>
          </a:xfrm>
          <a:prstGeom prst="rect">
            <a:avLst/>
          </a:prstGeom>
          <a:noFill/>
        </p:spPr>
        <p:txBody>
          <a:bodyPr wrap="none" rtlCol="0">
            <a:spAutoFit/>
          </a:bodyPr>
          <a:lstStyle/>
          <a:p>
            <a:r>
              <a:rPr kumimoji="1" lang="en-US" altLang="ja-JP" u="sng"/>
              <a:t>B</a:t>
            </a:r>
            <a:r>
              <a:rPr kumimoji="1" lang="ja-JP" altLang="en-US" u="sng"/>
              <a:t>ボタン</a:t>
            </a:r>
          </a:p>
        </p:txBody>
      </p:sp>
      <p:sp>
        <p:nvSpPr>
          <p:cNvPr id="35" name="テキスト ボックス 34">
            <a:extLst>
              <a:ext uri="{FF2B5EF4-FFF2-40B4-BE49-F238E27FC236}">
                <a16:creationId xmlns:a16="http://schemas.microsoft.com/office/drawing/2014/main" id="{5FB42436-ED48-4ABA-81E7-10B472BDCBBD}"/>
              </a:ext>
            </a:extLst>
          </p:cNvPr>
          <p:cNvSpPr txBox="1"/>
          <p:nvPr/>
        </p:nvSpPr>
        <p:spPr>
          <a:xfrm>
            <a:off x="995519" y="3915493"/>
            <a:ext cx="275107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a:solidFill>
                  <a:srgbClr val="FF0000"/>
                </a:solidFill>
              </a:rPr>
              <a:t>D2C</a:t>
            </a:r>
            <a:r>
              <a:rPr lang="ja-JP" altLang="en-US">
                <a:solidFill>
                  <a:srgbClr val="FF0000"/>
                </a:solidFill>
              </a:rPr>
              <a:t>メッセージ</a:t>
            </a:r>
            <a:r>
              <a:rPr lang="ja-JP" altLang="en-US"/>
              <a:t>を送信</a:t>
            </a:r>
            <a:endParaRPr kumimoji="1" lang="ja-JP" altLang="en-US"/>
          </a:p>
        </p:txBody>
      </p:sp>
      <p:sp>
        <p:nvSpPr>
          <p:cNvPr id="37" name="テキスト ボックス 36">
            <a:extLst>
              <a:ext uri="{FF2B5EF4-FFF2-40B4-BE49-F238E27FC236}">
                <a16:creationId xmlns:a16="http://schemas.microsoft.com/office/drawing/2014/main" id="{0A84A517-1E58-4E05-8EB3-16537B120AAC}"/>
              </a:ext>
            </a:extLst>
          </p:cNvPr>
          <p:cNvSpPr txBox="1"/>
          <p:nvPr/>
        </p:nvSpPr>
        <p:spPr>
          <a:xfrm>
            <a:off x="682752" y="4444582"/>
            <a:ext cx="1574470" cy="369332"/>
          </a:xfrm>
          <a:prstGeom prst="rect">
            <a:avLst/>
          </a:prstGeom>
          <a:noFill/>
        </p:spPr>
        <p:txBody>
          <a:bodyPr wrap="none" rtlCol="0">
            <a:spAutoFit/>
          </a:bodyPr>
          <a:lstStyle/>
          <a:p>
            <a:r>
              <a:rPr kumimoji="1" lang="en-US" altLang="ja-JP" u="sng">
                <a:solidFill>
                  <a:srgbClr val="FF0000"/>
                </a:solidFill>
              </a:rPr>
              <a:t>DirectMethod</a:t>
            </a:r>
            <a:endParaRPr kumimoji="1" lang="ja-JP" altLang="en-US" u="sng">
              <a:solidFill>
                <a:srgbClr val="FF0000"/>
              </a:solidFill>
            </a:endParaRPr>
          </a:p>
        </p:txBody>
      </p:sp>
      <p:sp>
        <p:nvSpPr>
          <p:cNvPr id="38" name="テキスト ボックス 37">
            <a:extLst>
              <a:ext uri="{FF2B5EF4-FFF2-40B4-BE49-F238E27FC236}">
                <a16:creationId xmlns:a16="http://schemas.microsoft.com/office/drawing/2014/main" id="{D2F6E5CF-3969-4C04-A803-7A3DED604B5E}"/>
              </a:ext>
            </a:extLst>
          </p:cNvPr>
          <p:cNvSpPr txBox="1"/>
          <p:nvPr/>
        </p:nvSpPr>
        <p:spPr>
          <a:xfrm>
            <a:off x="995519" y="4819407"/>
            <a:ext cx="2162772"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a:t>LED1</a:t>
            </a:r>
            <a:r>
              <a:rPr kumimoji="1" lang="ja-JP" altLang="en-US"/>
              <a:t>の色を変更</a:t>
            </a:r>
          </a:p>
        </p:txBody>
      </p:sp>
    </p:spTree>
    <p:extLst>
      <p:ext uri="{BB962C8B-B14F-4D97-AF65-F5344CB8AC3E}">
        <p14:creationId xmlns:p14="http://schemas.microsoft.com/office/powerpoint/2010/main" val="29068476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F7A99-46E3-414B-BE47-BD67DE328D52}"/>
              </a:ext>
            </a:extLst>
          </p:cNvPr>
          <p:cNvSpPr>
            <a:spLocks noGrp="1"/>
          </p:cNvSpPr>
          <p:nvPr>
            <p:ph type="title"/>
          </p:nvPr>
        </p:nvSpPr>
        <p:spPr/>
        <p:txBody>
          <a:bodyPr/>
          <a:lstStyle/>
          <a:p>
            <a:r>
              <a:rPr lang="en-US" altLang="ja-JP"/>
              <a:t>Lab#4.5 Azure IoT Hub Sample</a:t>
            </a:r>
            <a:r>
              <a:rPr lang="ja-JP" altLang="en-US"/>
              <a:t>を実行</a:t>
            </a:r>
            <a:endParaRPr kumimoji="1" lang="ja-JP" altLang="en-US"/>
          </a:p>
        </p:txBody>
      </p:sp>
      <p:sp>
        <p:nvSpPr>
          <p:cNvPr id="3" name="スライド番号プレースホルダー 2">
            <a:extLst>
              <a:ext uri="{FF2B5EF4-FFF2-40B4-BE49-F238E27FC236}">
                <a16:creationId xmlns:a16="http://schemas.microsoft.com/office/drawing/2014/main" id="{5372F21A-FF56-4DCE-9C7B-39A7994ACD21}"/>
              </a:ext>
            </a:extLst>
          </p:cNvPr>
          <p:cNvSpPr>
            <a:spLocks noGrp="1"/>
          </p:cNvSpPr>
          <p:nvPr>
            <p:ph type="sldNum" sz="quarter" idx="12"/>
          </p:nvPr>
        </p:nvSpPr>
        <p:spPr/>
        <p:txBody>
          <a:bodyPr/>
          <a:lstStyle/>
          <a:p>
            <a:fld id="{C19A29C7-8A9E-4D2D-BDFB-5A77C3E24864}" type="slidenum">
              <a:rPr kumimoji="1" lang="ja-JP" altLang="en-US" smtClean="0"/>
              <a:t>51</a:t>
            </a:fld>
            <a:endParaRPr kumimoji="1" lang="ja-JP" altLang="en-US"/>
          </a:p>
        </p:txBody>
      </p:sp>
      <p:sp>
        <p:nvSpPr>
          <p:cNvPr id="7" name="テキスト ボックス 6">
            <a:extLst>
              <a:ext uri="{FF2B5EF4-FFF2-40B4-BE49-F238E27FC236}">
                <a16:creationId xmlns:a16="http://schemas.microsoft.com/office/drawing/2014/main" id="{B3AB4633-AEF2-434D-B216-9790BB73CE29}"/>
              </a:ext>
            </a:extLst>
          </p:cNvPr>
          <p:cNvSpPr txBox="1"/>
          <p:nvPr/>
        </p:nvSpPr>
        <p:spPr>
          <a:xfrm>
            <a:off x="838200" y="1450181"/>
            <a:ext cx="3340979" cy="369332"/>
          </a:xfrm>
          <a:prstGeom prst="rect">
            <a:avLst/>
          </a:prstGeom>
          <a:noFill/>
        </p:spPr>
        <p:txBody>
          <a:bodyPr wrap="none" rtlCol="0">
            <a:spAutoFit/>
          </a:bodyPr>
          <a:lstStyle/>
          <a:p>
            <a:r>
              <a:rPr kumimoji="1" lang="en-US" altLang="ja-JP"/>
              <a:t>Device Explorer - Configuration</a:t>
            </a:r>
            <a:endParaRPr kumimoji="1" lang="ja-JP" altLang="en-US"/>
          </a:p>
        </p:txBody>
      </p:sp>
      <p:pic>
        <p:nvPicPr>
          <p:cNvPr id="5" name="図 4">
            <a:extLst>
              <a:ext uri="{FF2B5EF4-FFF2-40B4-BE49-F238E27FC236}">
                <a16:creationId xmlns:a16="http://schemas.microsoft.com/office/drawing/2014/main" id="{5D0E25C3-8C1D-4C0C-B0F9-03195CDFA771}"/>
              </a:ext>
            </a:extLst>
          </p:cNvPr>
          <p:cNvPicPr>
            <a:picLocks noChangeAspect="1"/>
          </p:cNvPicPr>
          <p:nvPr/>
        </p:nvPicPr>
        <p:blipFill>
          <a:blip r:embed="rId2"/>
          <a:stretch>
            <a:fillRect/>
          </a:stretch>
        </p:blipFill>
        <p:spPr>
          <a:xfrm>
            <a:off x="578536" y="1972364"/>
            <a:ext cx="5478648" cy="4383986"/>
          </a:xfrm>
          <a:prstGeom prst="rect">
            <a:avLst/>
          </a:prstGeom>
        </p:spPr>
      </p:pic>
      <p:cxnSp>
        <p:nvCxnSpPr>
          <p:cNvPr id="8" name="直線コネクタ 7">
            <a:extLst>
              <a:ext uri="{FF2B5EF4-FFF2-40B4-BE49-F238E27FC236}">
                <a16:creationId xmlns:a16="http://schemas.microsoft.com/office/drawing/2014/main" id="{47A95A51-1C4B-42BC-8636-F14153F9D6EC}"/>
              </a:ext>
            </a:extLst>
          </p:cNvPr>
          <p:cNvCxnSpPr>
            <a:cxnSpLocks/>
          </p:cNvCxnSpPr>
          <p:nvPr/>
        </p:nvCxnSpPr>
        <p:spPr>
          <a:xfrm>
            <a:off x="801887" y="3251442"/>
            <a:ext cx="409619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6D123E0A-1012-4647-A609-8FE12822A2A0}"/>
              </a:ext>
            </a:extLst>
          </p:cNvPr>
          <p:cNvSpPr/>
          <p:nvPr/>
        </p:nvSpPr>
        <p:spPr>
          <a:xfrm>
            <a:off x="391553" y="299942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0" name="直線コネクタ 9">
            <a:extLst>
              <a:ext uri="{FF2B5EF4-FFF2-40B4-BE49-F238E27FC236}">
                <a16:creationId xmlns:a16="http://schemas.microsoft.com/office/drawing/2014/main" id="{F51D5B18-093E-4C85-895B-8BF7AF3A6EDE}"/>
              </a:ext>
            </a:extLst>
          </p:cNvPr>
          <p:cNvCxnSpPr>
            <a:cxnSpLocks/>
          </p:cNvCxnSpPr>
          <p:nvPr/>
        </p:nvCxnSpPr>
        <p:spPr>
          <a:xfrm>
            <a:off x="975991" y="4239861"/>
            <a:ext cx="47055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66DF8BE4-B44E-4EAF-BC2B-8E2E23D584EA}"/>
              </a:ext>
            </a:extLst>
          </p:cNvPr>
          <p:cNvSpPr/>
          <p:nvPr/>
        </p:nvSpPr>
        <p:spPr>
          <a:xfrm>
            <a:off x="565657" y="398783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pic>
        <p:nvPicPr>
          <p:cNvPr id="15" name="図 14">
            <a:extLst>
              <a:ext uri="{FF2B5EF4-FFF2-40B4-BE49-F238E27FC236}">
                <a16:creationId xmlns:a16="http://schemas.microsoft.com/office/drawing/2014/main" id="{AC1C2615-E425-4DA5-AAE9-193A9FFBC8DF}"/>
              </a:ext>
            </a:extLst>
          </p:cNvPr>
          <p:cNvPicPr>
            <a:picLocks noChangeAspect="1"/>
          </p:cNvPicPr>
          <p:nvPr/>
        </p:nvPicPr>
        <p:blipFill>
          <a:blip r:embed="rId3"/>
          <a:stretch>
            <a:fillRect/>
          </a:stretch>
        </p:blipFill>
        <p:spPr>
          <a:xfrm>
            <a:off x="6166728" y="1967752"/>
            <a:ext cx="5187072" cy="2968383"/>
          </a:xfrm>
          <a:prstGeom prst="rect">
            <a:avLst/>
          </a:prstGeom>
        </p:spPr>
      </p:pic>
      <p:cxnSp>
        <p:nvCxnSpPr>
          <p:cNvPr id="16" name="直線コネクタ 15">
            <a:extLst>
              <a:ext uri="{FF2B5EF4-FFF2-40B4-BE49-F238E27FC236}">
                <a16:creationId xmlns:a16="http://schemas.microsoft.com/office/drawing/2014/main" id="{0D8054E0-BF7E-49CD-84DD-D90403A6D4CD}"/>
              </a:ext>
            </a:extLst>
          </p:cNvPr>
          <p:cNvCxnSpPr>
            <a:cxnSpLocks/>
          </p:cNvCxnSpPr>
          <p:nvPr/>
        </p:nvCxnSpPr>
        <p:spPr>
          <a:xfrm>
            <a:off x="9890974" y="4616603"/>
            <a:ext cx="131775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線コネクタ 17">
            <a:extLst>
              <a:ext uri="{FF2B5EF4-FFF2-40B4-BE49-F238E27FC236}">
                <a16:creationId xmlns:a16="http://schemas.microsoft.com/office/drawing/2014/main" id="{05EF2DD5-CCE4-487A-BECF-0853C6287BBF}"/>
              </a:ext>
            </a:extLst>
          </p:cNvPr>
          <p:cNvCxnSpPr>
            <a:cxnSpLocks/>
          </p:cNvCxnSpPr>
          <p:nvPr/>
        </p:nvCxnSpPr>
        <p:spPr>
          <a:xfrm>
            <a:off x="6310647" y="3740839"/>
            <a:ext cx="61818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4E4323FD-371C-430A-A06B-64928F85DA76}"/>
              </a:ext>
            </a:extLst>
          </p:cNvPr>
          <p:cNvCxnSpPr>
            <a:cxnSpLocks/>
          </p:cNvCxnSpPr>
          <p:nvPr/>
        </p:nvCxnSpPr>
        <p:spPr>
          <a:xfrm>
            <a:off x="7585655" y="3573414"/>
            <a:ext cx="37348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37247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F7A99-46E3-414B-BE47-BD67DE328D52}"/>
              </a:ext>
            </a:extLst>
          </p:cNvPr>
          <p:cNvSpPr>
            <a:spLocks noGrp="1"/>
          </p:cNvSpPr>
          <p:nvPr>
            <p:ph type="title"/>
          </p:nvPr>
        </p:nvSpPr>
        <p:spPr/>
        <p:txBody>
          <a:bodyPr/>
          <a:lstStyle/>
          <a:p>
            <a:r>
              <a:rPr lang="en-US" altLang="ja-JP"/>
              <a:t>Lab#4.5 Azure IoT Hub Sample</a:t>
            </a:r>
            <a:r>
              <a:rPr lang="ja-JP" altLang="en-US"/>
              <a:t>を実行</a:t>
            </a:r>
            <a:endParaRPr kumimoji="1" lang="ja-JP" altLang="en-US"/>
          </a:p>
        </p:txBody>
      </p:sp>
      <p:sp>
        <p:nvSpPr>
          <p:cNvPr id="3" name="スライド番号プレースホルダー 2">
            <a:extLst>
              <a:ext uri="{FF2B5EF4-FFF2-40B4-BE49-F238E27FC236}">
                <a16:creationId xmlns:a16="http://schemas.microsoft.com/office/drawing/2014/main" id="{5372F21A-FF56-4DCE-9C7B-39A7994ACD21}"/>
              </a:ext>
            </a:extLst>
          </p:cNvPr>
          <p:cNvSpPr>
            <a:spLocks noGrp="1"/>
          </p:cNvSpPr>
          <p:nvPr>
            <p:ph type="sldNum" sz="quarter" idx="12"/>
          </p:nvPr>
        </p:nvSpPr>
        <p:spPr/>
        <p:txBody>
          <a:bodyPr/>
          <a:lstStyle/>
          <a:p>
            <a:fld id="{C19A29C7-8A9E-4D2D-BDFB-5A77C3E24864}" type="slidenum">
              <a:rPr kumimoji="1" lang="ja-JP" altLang="en-US" smtClean="0"/>
              <a:t>52</a:t>
            </a:fld>
            <a:endParaRPr kumimoji="1" lang="ja-JP" altLang="en-US"/>
          </a:p>
        </p:txBody>
      </p:sp>
      <p:pic>
        <p:nvPicPr>
          <p:cNvPr id="6" name="図 5">
            <a:extLst>
              <a:ext uri="{FF2B5EF4-FFF2-40B4-BE49-F238E27FC236}">
                <a16:creationId xmlns:a16="http://schemas.microsoft.com/office/drawing/2014/main" id="{822B90F0-C59F-4347-8A71-E2227B49F3AE}"/>
              </a:ext>
            </a:extLst>
          </p:cNvPr>
          <p:cNvPicPr>
            <a:picLocks noChangeAspect="1"/>
          </p:cNvPicPr>
          <p:nvPr/>
        </p:nvPicPr>
        <p:blipFill>
          <a:blip r:embed="rId2"/>
          <a:stretch>
            <a:fillRect/>
          </a:stretch>
        </p:blipFill>
        <p:spPr>
          <a:xfrm>
            <a:off x="2454921" y="1819513"/>
            <a:ext cx="7282157" cy="4901962"/>
          </a:xfrm>
          <a:prstGeom prst="rect">
            <a:avLst/>
          </a:prstGeom>
        </p:spPr>
      </p:pic>
      <p:sp>
        <p:nvSpPr>
          <p:cNvPr id="7" name="テキスト ボックス 6">
            <a:extLst>
              <a:ext uri="{FF2B5EF4-FFF2-40B4-BE49-F238E27FC236}">
                <a16:creationId xmlns:a16="http://schemas.microsoft.com/office/drawing/2014/main" id="{B3AB4633-AEF2-434D-B216-9790BB73CE29}"/>
              </a:ext>
            </a:extLst>
          </p:cNvPr>
          <p:cNvSpPr txBox="1"/>
          <p:nvPr/>
        </p:nvSpPr>
        <p:spPr>
          <a:xfrm>
            <a:off x="838200" y="1450181"/>
            <a:ext cx="2970685" cy="369332"/>
          </a:xfrm>
          <a:prstGeom prst="rect">
            <a:avLst/>
          </a:prstGeom>
          <a:noFill/>
        </p:spPr>
        <p:txBody>
          <a:bodyPr wrap="none" rtlCol="0">
            <a:spAutoFit/>
          </a:bodyPr>
          <a:lstStyle/>
          <a:p>
            <a:r>
              <a:rPr kumimoji="1" lang="en-US" altLang="ja-JP"/>
              <a:t>B</a:t>
            </a:r>
            <a:r>
              <a:rPr kumimoji="1" lang="ja-JP" altLang="en-US"/>
              <a:t>ボタン </a:t>
            </a:r>
            <a:r>
              <a:rPr kumimoji="1" lang="en-US" altLang="ja-JP"/>
              <a:t>--&gt; D2C</a:t>
            </a:r>
            <a:r>
              <a:rPr kumimoji="1" lang="ja-JP" altLang="en-US"/>
              <a:t>メッセージ</a:t>
            </a:r>
          </a:p>
        </p:txBody>
      </p:sp>
      <p:cxnSp>
        <p:nvCxnSpPr>
          <p:cNvPr id="8" name="直線コネクタ 7">
            <a:extLst>
              <a:ext uri="{FF2B5EF4-FFF2-40B4-BE49-F238E27FC236}">
                <a16:creationId xmlns:a16="http://schemas.microsoft.com/office/drawing/2014/main" id="{8E53F7F0-0CDA-4AA7-9E58-16C07C95F67A}"/>
              </a:ext>
            </a:extLst>
          </p:cNvPr>
          <p:cNvCxnSpPr>
            <a:cxnSpLocks/>
          </p:cNvCxnSpPr>
          <p:nvPr/>
        </p:nvCxnSpPr>
        <p:spPr>
          <a:xfrm>
            <a:off x="5049287" y="5310880"/>
            <a:ext cx="159535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6993AD49-640A-4509-A7DB-B286161A6985}"/>
              </a:ext>
            </a:extLst>
          </p:cNvPr>
          <p:cNvCxnSpPr>
            <a:cxnSpLocks/>
          </p:cNvCxnSpPr>
          <p:nvPr/>
        </p:nvCxnSpPr>
        <p:spPr>
          <a:xfrm>
            <a:off x="3078888" y="4457440"/>
            <a:ext cx="54393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45174443-6E8F-4C3C-A337-420C903F4004}"/>
              </a:ext>
            </a:extLst>
          </p:cNvPr>
          <p:cNvSpPr/>
          <p:nvPr/>
        </p:nvSpPr>
        <p:spPr>
          <a:xfrm>
            <a:off x="2705130" y="422980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Tree>
    <p:extLst>
      <p:ext uri="{BB962C8B-B14F-4D97-AF65-F5344CB8AC3E}">
        <p14:creationId xmlns:p14="http://schemas.microsoft.com/office/powerpoint/2010/main" val="1167252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F7A99-46E3-414B-BE47-BD67DE328D52}"/>
              </a:ext>
            </a:extLst>
          </p:cNvPr>
          <p:cNvSpPr>
            <a:spLocks noGrp="1"/>
          </p:cNvSpPr>
          <p:nvPr>
            <p:ph type="title"/>
          </p:nvPr>
        </p:nvSpPr>
        <p:spPr/>
        <p:txBody>
          <a:bodyPr/>
          <a:lstStyle/>
          <a:p>
            <a:r>
              <a:rPr lang="en-US" altLang="ja-JP"/>
              <a:t>Lab#4.5 Azure IoT Hub Sample</a:t>
            </a:r>
            <a:r>
              <a:rPr lang="ja-JP" altLang="en-US"/>
              <a:t>を実行</a:t>
            </a:r>
            <a:endParaRPr kumimoji="1" lang="ja-JP" altLang="en-US"/>
          </a:p>
        </p:txBody>
      </p:sp>
      <p:sp>
        <p:nvSpPr>
          <p:cNvPr id="3" name="スライド番号プレースホルダー 2">
            <a:extLst>
              <a:ext uri="{FF2B5EF4-FFF2-40B4-BE49-F238E27FC236}">
                <a16:creationId xmlns:a16="http://schemas.microsoft.com/office/drawing/2014/main" id="{5372F21A-FF56-4DCE-9C7B-39A7994ACD21}"/>
              </a:ext>
            </a:extLst>
          </p:cNvPr>
          <p:cNvSpPr>
            <a:spLocks noGrp="1"/>
          </p:cNvSpPr>
          <p:nvPr>
            <p:ph type="sldNum" sz="quarter" idx="12"/>
          </p:nvPr>
        </p:nvSpPr>
        <p:spPr/>
        <p:txBody>
          <a:bodyPr/>
          <a:lstStyle/>
          <a:p>
            <a:fld id="{C19A29C7-8A9E-4D2D-BDFB-5A77C3E24864}" type="slidenum">
              <a:rPr kumimoji="1" lang="ja-JP" altLang="en-US" smtClean="0"/>
              <a:t>53</a:t>
            </a:fld>
            <a:endParaRPr kumimoji="1" lang="ja-JP" altLang="en-US"/>
          </a:p>
        </p:txBody>
      </p:sp>
      <p:pic>
        <p:nvPicPr>
          <p:cNvPr id="5" name="図 4">
            <a:extLst>
              <a:ext uri="{FF2B5EF4-FFF2-40B4-BE49-F238E27FC236}">
                <a16:creationId xmlns:a16="http://schemas.microsoft.com/office/drawing/2014/main" id="{2E5C21B6-2F0A-4F91-BA3C-D8C7EA95ABA8}"/>
              </a:ext>
            </a:extLst>
          </p:cNvPr>
          <p:cNvPicPr>
            <a:picLocks noChangeAspect="1"/>
          </p:cNvPicPr>
          <p:nvPr/>
        </p:nvPicPr>
        <p:blipFill>
          <a:blip r:embed="rId2"/>
          <a:stretch>
            <a:fillRect/>
          </a:stretch>
        </p:blipFill>
        <p:spPr>
          <a:xfrm>
            <a:off x="1555072" y="1819513"/>
            <a:ext cx="8640168" cy="4941124"/>
          </a:xfrm>
          <a:prstGeom prst="rect">
            <a:avLst/>
          </a:prstGeom>
        </p:spPr>
      </p:pic>
      <p:sp>
        <p:nvSpPr>
          <p:cNvPr id="7" name="テキスト ボックス 6">
            <a:extLst>
              <a:ext uri="{FF2B5EF4-FFF2-40B4-BE49-F238E27FC236}">
                <a16:creationId xmlns:a16="http://schemas.microsoft.com/office/drawing/2014/main" id="{B3AB4633-AEF2-434D-B216-9790BB73CE29}"/>
              </a:ext>
            </a:extLst>
          </p:cNvPr>
          <p:cNvSpPr txBox="1"/>
          <p:nvPr/>
        </p:nvSpPr>
        <p:spPr>
          <a:xfrm>
            <a:off x="838200" y="1450181"/>
            <a:ext cx="4607352" cy="369332"/>
          </a:xfrm>
          <a:prstGeom prst="rect">
            <a:avLst/>
          </a:prstGeom>
          <a:noFill/>
        </p:spPr>
        <p:txBody>
          <a:bodyPr wrap="none" rtlCol="0">
            <a:spAutoFit/>
          </a:bodyPr>
          <a:lstStyle/>
          <a:p>
            <a:r>
              <a:rPr lang="en-US" altLang="ja-JP"/>
              <a:t>A</a:t>
            </a:r>
            <a:r>
              <a:rPr lang="ja-JP" altLang="en-US"/>
              <a:t>ボタン </a:t>
            </a:r>
            <a:r>
              <a:rPr lang="en-US" altLang="ja-JP"/>
              <a:t>--&gt; DeviceTwin - Reported Property</a:t>
            </a:r>
            <a:endParaRPr kumimoji="1" lang="ja-JP" altLang="en-US"/>
          </a:p>
        </p:txBody>
      </p:sp>
      <p:cxnSp>
        <p:nvCxnSpPr>
          <p:cNvPr id="8" name="直線コネクタ 7">
            <a:extLst>
              <a:ext uri="{FF2B5EF4-FFF2-40B4-BE49-F238E27FC236}">
                <a16:creationId xmlns:a16="http://schemas.microsoft.com/office/drawing/2014/main" id="{004DA6E3-A5E8-49CE-8E4F-EB1AC194D33D}"/>
              </a:ext>
            </a:extLst>
          </p:cNvPr>
          <p:cNvCxnSpPr>
            <a:cxnSpLocks/>
          </p:cNvCxnSpPr>
          <p:nvPr/>
        </p:nvCxnSpPr>
        <p:spPr>
          <a:xfrm>
            <a:off x="2208551" y="4896352"/>
            <a:ext cx="205864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F5803ADF-90ED-4707-AF2B-354C4021C2C8}"/>
              </a:ext>
            </a:extLst>
          </p:cNvPr>
          <p:cNvCxnSpPr>
            <a:cxnSpLocks/>
          </p:cNvCxnSpPr>
          <p:nvPr/>
        </p:nvCxnSpPr>
        <p:spPr>
          <a:xfrm>
            <a:off x="1664616" y="2299456"/>
            <a:ext cx="54393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4A38E9CF-63E7-42C4-B058-FFD815D28896}"/>
              </a:ext>
            </a:extLst>
          </p:cNvPr>
          <p:cNvSpPr/>
          <p:nvPr/>
        </p:nvSpPr>
        <p:spPr>
          <a:xfrm>
            <a:off x="1290858" y="207181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Tree>
    <p:extLst>
      <p:ext uri="{BB962C8B-B14F-4D97-AF65-F5344CB8AC3E}">
        <p14:creationId xmlns:p14="http://schemas.microsoft.com/office/powerpoint/2010/main" val="40128801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8F7A99-46E3-414B-BE47-BD67DE328D52}"/>
              </a:ext>
            </a:extLst>
          </p:cNvPr>
          <p:cNvSpPr>
            <a:spLocks noGrp="1"/>
          </p:cNvSpPr>
          <p:nvPr>
            <p:ph type="title"/>
          </p:nvPr>
        </p:nvSpPr>
        <p:spPr/>
        <p:txBody>
          <a:bodyPr/>
          <a:lstStyle/>
          <a:p>
            <a:r>
              <a:rPr lang="en-US" altLang="ja-JP"/>
              <a:t>Lab#4.5 Azure IoT Hub Sample</a:t>
            </a:r>
            <a:r>
              <a:rPr lang="ja-JP" altLang="en-US"/>
              <a:t>を実行</a:t>
            </a:r>
            <a:endParaRPr kumimoji="1" lang="ja-JP" altLang="en-US"/>
          </a:p>
        </p:txBody>
      </p:sp>
      <p:sp>
        <p:nvSpPr>
          <p:cNvPr id="3" name="スライド番号プレースホルダー 2">
            <a:extLst>
              <a:ext uri="{FF2B5EF4-FFF2-40B4-BE49-F238E27FC236}">
                <a16:creationId xmlns:a16="http://schemas.microsoft.com/office/drawing/2014/main" id="{5372F21A-FF56-4DCE-9C7B-39A7994ACD21}"/>
              </a:ext>
            </a:extLst>
          </p:cNvPr>
          <p:cNvSpPr>
            <a:spLocks noGrp="1"/>
          </p:cNvSpPr>
          <p:nvPr>
            <p:ph type="sldNum" sz="quarter" idx="12"/>
          </p:nvPr>
        </p:nvSpPr>
        <p:spPr/>
        <p:txBody>
          <a:bodyPr/>
          <a:lstStyle/>
          <a:p>
            <a:fld id="{C19A29C7-8A9E-4D2D-BDFB-5A77C3E24864}" type="slidenum">
              <a:rPr kumimoji="1" lang="ja-JP" altLang="en-US" smtClean="0"/>
              <a:t>54</a:t>
            </a:fld>
            <a:endParaRPr kumimoji="1" lang="ja-JP" altLang="en-US"/>
          </a:p>
        </p:txBody>
      </p:sp>
      <p:pic>
        <p:nvPicPr>
          <p:cNvPr id="4" name="図 3">
            <a:extLst>
              <a:ext uri="{FF2B5EF4-FFF2-40B4-BE49-F238E27FC236}">
                <a16:creationId xmlns:a16="http://schemas.microsoft.com/office/drawing/2014/main" id="{F6818F9A-C7B2-4C92-9397-1C495C3BBD80}"/>
              </a:ext>
            </a:extLst>
          </p:cNvPr>
          <p:cNvPicPr>
            <a:picLocks noChangeAspect="1"/>
          </p:cNvPicPr>
          <p:nvPr/>
        </p:nvPicPr>
        <p:blipFill>
          <a:blip r:embed="rId2"/>
          <a:stretch>
            <a:fillRect/>
          </a:stretch>
        </p:blipFill>
        <p:spPr>
          <a:xfrm>
            <a:off x="2925330" y="1813957"/>
            <a:ext cx="5899652" cy="4907518"/>
          </a:xfrm>
          <a:prstGeom prst="rect">
            <a:avLst/>
          </a:prstGeom>
        </p:spPr>
      </p:pic>
      <p:sp>
        <p:nvSpPr>
          <p:cNvPr id="7" name="テキスト ボックス 6">
            <a:extLst>
              <a:ext uri="{FF2B5EF4-FFF2-40B4-BE49-F238E27FC236}">
                <a16:creationId xmlns:a16="http://schemas.microsoft.com/office/drawing/2014/main" id="{B3AB4633-AEF2-434D-B216-9790BB73CE29}"/>
              </a:ext>
            </a:extLst>
          </p:cNvPr>
          <p:cNvSpPr txBox="1"/>
          <p:nvPr/>
        </p:nvSpPr>
        <p:spPr>
          <a:xfrm>
            <a:off x="838200" y="1450181"/>
            <a:ext cx="5559535" cy="369332"/>
          </a:xfrm>
          <a:prstGeom prst="rect">
            <a:avLst/>
          </a:prstGeom>
          <a:noFill/>
        </p:spPr>
        <p:txBody>
          <a:bodyPr wrap="none" rtlCol="0">
            <a:spAutoFit/>
          </a:bodyPr>
          <a:lstStyle/>
          <a:p>
            <a:r>
              <a:rPr lang="en-US" altLang="ja-JP"/>
              <a:t>DirectMethod “LedColorControlMethod”--&gt; LED1</a:t>
            </a:r>
            <a:r>
              <a:rPr lang="ja-JP" altLang="en-US"/>
              <a:t>の色</a:t>
            </a:r>
            <a:endParaRPr kumimoji="1" lang="ja-JP" altLang="en-US"/>
          </a:p>
        </p:txBody>
      </p:sp>
      <p:cxnSp>
        <p:nvCxnSpPr>
          <p:cNvPr id="8" name="直線コネクタ 7">
            <a:extLst>
              <a:ext uri="{FF2B5EF4-FFF2-40B4-BE49-F238E27FC236}">
                <a16:creationId xmlns:a16="http://schemas.microsoft.com/office/drawing/2014/main" id="{68F7E03C-1656-449D-83EC-A259CCF070BA}"/>
              </a:ext>
            </a:extLst>
          </p:cNvPr>
          <p:cNvCxnSpPr>
            <a:cxnSpLocks/>
          </p:cNvCxnSpPr>
          <p:nvPr/>
        </p:nvCxnSpPr>
        <p:spPr>
          <a:xfrm>
            <a:off x="4322472" y="3502152"/>
            <a:ext cx="133461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楕円 8">
            <a:extLst>
              <a:ext uri="{FF2B5EF4-FFF2-40B4-BE49-F238E27FC236}">
                <a16:creationId xmlns:a16="http://schemas.microsoft.com/office/drawing/2014/main" id="{92DA6778-081F-4FB4-99FD-C065548F4847}"/>
              </a:ext>
            </a:extLst>
          </p:cNvPr>
          <p:cNvSpPr/>
          <p:nvPr/>
        </p:nvSpPr>
        <p:spPr>
          <a:xfrm>
            <a:off x="5724761" y="320545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1" name="直線コネクタ 10">
            <a:extLst>
              <a:ext uri="{FF2B5EF4-FFF2-40B4-BE49-F238E27FC236}">
                <a16:creationId xmlns:a16="http://schemas.microsoft.com/office/drawing/2014/main" id="{6CD1E0E2-7621-4AE3-A413-50037D7849A5}"/>
              </a:ext>
            </a:extLst>
          </p:cNvPr>
          <p:cNvCxnSpPr>
            <a:cxnSpLocks/>
          </p:cNvCxnSpPr>
          <p:nvPr/>
        </p:nvCxnSpPr>
        <p:spPr>
          <a:xfrm>
            <a:off x="4322472" y="3757222"/>
            <a:ext cx="104200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楕円 11">
            <a:extLst>
              <a:ext uri="{FF2B5EF4-FFF2-40B4-BE49-F238E27FC236}">
                <a16:creationId xmlns:a16="http://schemas.microsoft.com/office/drawing/2014/main" id="{5461BC2E-37BB-42A0-9FD2-7DBB9808D082}"/>
              </a:ext>
            </a:extLst>
          </p:cNvPr>
          <p:cNvSpPr/>
          <p:nvPr/>
        </p:nvSpPr>
        <p:spPr>
          <a:xfrm>
            <a:off x="5423971" y="362542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4" name="直線コネクタ 13">
            <a:extLst>
              <a:ext uri="{FF2B5EF4-FFF2-40B4-BE49-F238E27FC236}">
                <a16:creationId xmlns:a16="http://schemas.microsoft.com/office/drawing/2014/main" id="{C54AA6F4-0905-4690-B7DA-583E8FC30204}"/>
              </a:ext>
            </a:extLst>
          </p:cNvPr>
          <p:cNvCxnSpPr>
            <a:cxnSpLocks/>
          </p:cNvCxnSpPr>
          <p:nvPr/>
        </p:nvCxnSpPr>
        <p:spPr>
          <a:xfrm>
            <a:off x="6431688" y="5293414"/>
            <a:ext cx="104200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楕円 14">
            <a:extLst>
              <a:ext uri="{FF2B5EF4-FFF2-40B4-BE49-F238E27FC236}">
                <a16:creationId xmlns:a16="http://schemas.microsoft.com/office/drawing/2014/main" id="{3C1C6712-573C-4A7A-A202-48AFF87E0FEA}"/>
              </a:ext>
            </a:extLst>
          </p:cNvPr>
          <p:cNvSpPr/>
          <p:nvPr/>
        </p:nvSpPr>
        <p:spPr>
          <a:xfrm>
            <a:off x="6130898" y="499262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spTree>
    <p:extLst>
      <p:ext uri="{BB962C8B-B14F-4D97-AF65-F5344CB8AC3E}">
        <p14:creationId xmlns:p14="http://schemas.microsoft.com/office/powerpoint/2010/main" val="29634150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55</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Lab#4 Appendix</a:t>
            </a:r>
            <a:endParaRPr kumimoji="1" lang="ja-JP" altLang="en-US" sz="4400"/>
          </a:p>
        </p:txBody>
      </p:sp>
    </p:spTree>
    <p:extLst>
      <p:ext uri="{BB962C8B-B14F-4D97-AF65-F5344CB8AC3E}">
        <p14:creationId xmlns:p14="http://schemas.microsoft.com/office/powerpoint/2010/main" val="42575256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BFBA204-D890-4792-B914-D252BF6F1E72}"/>
              </a:ext>
            </a:extLst>
          </p:cNvPr>
          <p:cNvSpPr>
            <a:spLocks noGrp="1"/>
          </p:cNvSpPr>
          <p:nvPr>
            <p:ph type="title"/>
          </p:nvPr>
        </p:nvSpPr>
        <p:spPr/>
        <p:txBody>
          <a:bodyPr/>
          <a:lstStyle/>
          <a:p>
            <a:r>
              <a:rPr kumimoji="1" lang="en-US" altLang="ja-JP"/>
              <a:t>azsphere device wifi</a:t>
            </a:r>
            <a:endParaRPr kumimoji="1" lang="ja-JP" altLang="en-US"/>
          </a:p>
        </p:txBody>
      </p:sp>
      <p:sp>
        <p:nvSpPr>
          <p:cNvPr id="3" name="スライド番号プレースホルダー 2">
            <a:extLst>
              <a:ext uri="{FF2B5EF4-FFF2-40B4-BE49-F238E27FC236}">
                <a16:creationId xmlns:a16="http://schemas.microsoft.com/office/drawing/2014/main" id="{A22F2483-A943-4D71-839D-00281C7FB4E4}"/>
              </a:ext>
            </a:extLst>
          </p:cNvPr>
          <p:cNvSpPr>
            <a:spLocks noGrp="1"/>
          </p:cNvSpPr>
          <p:nvPr>
            <p:ph type="sldNum" sz="quarter" idx="12"/>
          </p:nvPr>
        </p:nvSpPr>
        <p:spPr/>
        <p:txBody>
          <a:bodyPr/>
          <a:lstStyle/>
          <a:p>
            <a:fld id="{C19A29C7-8A9E-4D2D-BDFB-5A77C3E24864}" type="slidenum">
              <a:rPr kumimoji="1" lang="ja-JP" altLang="en-US" smtClean="0"/>
              <a:t>56</a:t>
            </a:fld>
            <a:endParaRPr kumimoji="1" lang="ja-JP" altLang="en-US"/>
          </a:p>
        </p:txBody>
      </p:sp>
      <p:pic>
        <p:nvPicPr>
          <p:cNvPr id="5" name="図 4">
            <a:extLst>
              <a:ext uri="{FF2B5EF4-FFF2-40B4-BE49-F238E27FC236}">
                <a16:creationId xmlns:a16="http://schemas.microsoft.com/office/drawing/2014/main" id="{A90B36F6-D28E-4C12-B266-09CA6FE9B70D}"/>
              </a:ext>
            </a:extLst>
          </p:cNvPr>
          <p:cNvPicPr>
            <a:picLocks noChangeAspect="1"/>
          </p:cNvPicPr>
          <p:nvPr/>
        </p:nvPicPr>
        <p:blipFill>
          <a:blip r:embed="rId2"/>
          <a:stretch>
            <a:fillRect/>
          </a:stretch>
        </p:blipFill>
        <p:spPr>
          <a:xfrm>
            <a:off x="753762" y="1963177"/>
            <a:ext cx="10684475" cy="2931646"/>
          </a:xfrm>
          <a:prstGeom prst="rect">
            <a:avLst/>
          </a:prstGeom>
        </p:spPr>
      </p:pic>
      <p:sp>
        <p:nvSpPr>
          <p:cNvPr id="6" name="テキスト ボックス 5">
            <a:extLst>
              <a:ext uri="{FF2B5EF4-FFF2-40B4-BE49-F238E27FC236}">
                <a16:creationId xmlns:a16="http://schemas.microsoft.com/office/drawing/2014/main" id="{B8DE0415-F37F-45AD-AE16-50EEE1321EE7}"/>
              </a:ext>
            </a:extLst>
          </p:cNvPr>
          <p:cNvSpPr txBox="1"/>
          <p:nvPr/>
        </p:nvSpPr>
        <p:spPr>
          <a:xfrm>
            <a:off x="0" y="6488668"/>
            <a:ext cx="3736920" cy="369332"/>
          </a:xfrm>
          <a:prstGeom prst="rect">
            <a:avLst/>
          </a:prstGeom>
          <a:noFill/>
        </p:spPr>
        <p:txBody>
          <a:bodyPr wrap="none" rtlCol="0">
            <a:spAutoFit/>
          </a:bodyPr>
          <a:lstStyle/>
          <a:p>
            <a:r>
              <a:rPr lang="en-US" altLang="ja-JP">
                <a:hlinkClick r:id="rId3"/>
              </a:rPr>
              <a:t>azsphere operation list - 20181117</a:t>
            </a:r>
            <a:endParaRPr kumimoji="1" lang="ja-JP" altLang="en-US"/>
          </a:p>
        </p:txBody>
      </p:sp>
    </p:spTree>
    <p:extLst>
      <p:ext uri="{BB962C8B-B14F-4D97-AF65-F5344CB8AC3E}">
        <p14:creationId xmlns:p14="http://schemas.microsoft.com/office/powerpoint/2010/main" val="3978897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正方形/長方形 21">
            <a:extLst>
              <a:ext uri="{FF2B5EF4-FFF2-40B4-BE49-F238E27FC236}">
                <a16:creationId xmlns:a16="http://schemas.microsoft.com/office/drawing/2014/main" id="{2CD00890-2CFE-46E2-B94F-05B1263641DF}"/>
              </a:ext>
            </a:extLst>
          </p:cNvPr>
          <p:cNvSpPr/>
          <p:nvPr/>
        </p:nvSpPr>
        <p:spPr>
          <a:xfrm>
            <a:off x="5423401" y="1690688"/>
            <a:ext cx="2934171" cy="499187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ja-JP">
                <a:solidFill>
                  <a:schemeClr val="tx1"/>
                </a:solidFill>
              </a:rPr>
              <a:t>IoT Hub</a:t>
            </a:r>
            <a:endParaRPr lang="ja-JP" altLang="en-US">
              <a:solidFill>
                <a:schemeClr val="tx1"/>
              </a:solidFill>
            </a:endParaRPr>
          </a:p>
        </p:txBody>
      </p:sp>
      <p:sp>
        <p:nvSpPr>
          <p:cNvPr id="2" name="テキスト ボックス 1">
            <a:extLst>
              <a:ext uri="{FF2B5EF4-FFF2-40B4-BE49-F238E27FC236}">
                <a16:creationId xmlns:a16="http://schemas.microsoft.com/office/drawing/2014/main" id="{44EB4D8D-4980-473F-A925-2045662E5448}"/>
              </a:ext>
            </a:extLst>
          </p:cNvPr>
          <p:cNvSpPr txBox="1"/>
          <p:nvPr/>
        </p:nvSpPr>
        <p:spPr>
          <a:xfrm>
            <a:off x="2260260" y="5922065"/>
            <a:ext cx="2215670" cy="369332"/>
          </a:xfrm>
          <a:prstGeom prst="rect">
            <a:avLst/>
          </a:prstGeom>
          <a:noFill/>
        </p:spPr>
        <p:txBody>
          <a:bodyPr wrap="none" rtlCol="0">
            <a:spAutoFit/>
          </a:bodyPr>
          <a:lstStyle/>
          <a:p>
            <a:pPr algn="ctr"/>
            <a:r>
              <a:rPr lang="en-US" altLang="ja-JP"/>
              <a:t>Reported properties</a:t>
            </a:r>
            <a:endParaRPr lang="ja-JP" altLang="en-US"/>
          </a:p>
        </p:txBody>
      </p:sp>
      <p:sp>
        <p:nvSpPr>
          <p:cNvPr id="3" name="テキスト ボックス 2">
            <a:extLst>
              <a:ext uri="{FF2B5EF4-FFF2-40B4-BE49-F238E27FC236}">
                <a16:creationId xmlns:a16="http://schemas.microsoft.com/office/drawing/2014/main" id="{083314A3-646F-4F17-AE85-8903B5F45B58}"/>
              </a:ext>
            </a:extLst>
          </p:cNvPr>
          <p:cNvSpPr txBox="1"/>
          <p:nvPr/>
        </p:nvSpPr>
        <p:spPr>
          <a:xfrm>
            <a:off x="2337205" y="5375356"/>
            <a:ext cx="2061782" cy="369332"/>
          </a:xfrm>
          <a:prstGeom prst="rect">
            <a:avLst/>
          </a:prstGeom>
          <a:noFill/>
        </p:spPr>
        <p:txBody>
          <a:bodyPr wrap="none" rtlCol="0">
            <a:spAutoFit/>
          </a:bodyPr>
          <a:lstStyle/>
          <a:p>
            <a:pPr algn="ctr"/>
            <a:r>
              <a:rPr lang="en-US" altLang="ja-JP"/>
              <a:t>Desired properties</a:t>
            </a:r>
            <a:endParaRPr lang="ja-JP" altLang="en-US"/>
          </a:p>
        </p:txBody>
      </p:sp>
      <p:sp>
        <p:nvSpPr>
          <p:cNvPr id="4" name="テキスト ボックス 3">
            <a:extLst>
              <a:ext uri="{FF2B5EF4-FFF2-40B4-BE49-F238E27FC236}">
                <a16:creationId xmlns:a16="http://schemas.microsoft.com/office/drawing/2014/main" id="{AE894A8E-F704-4DF9-84F0-5319B00D9BD8}"/>
              </a:ext>
            </a:extLst>
          </p:cNvPr>
          <p:cNvSpPr txBox="1"/>
          <p:nvPr/>
        </p:nvSpPr>
        <p:spPr>
          <a:xfrm>
            <a:off x="2492695" y="4174012"/>
            <a:ext cx="1750800" cy="369332"/>
          </a:xfrm>
          <a:prstGeom prst="rect">
            <a:avLst/>
          </a:prstGeom>
          <a:noFill/>
        </p:spPr>
        <p:txBody>
          <a:bodyPr wrap="none" rtlCol="0">
            <a:spAutoFit/>
          </a:bodyPr>
          <a:lstStyle/>
          <a:p>
            <a:pPr algn="ctr"/>
            <a:r>
              <a:rPr lang="en-US" altLang="ja-JP"/>
              <a:t>Direct methods</a:t>
            </a:r>
            <a:endParaRPr lang="ja-JP" altLang="en-US"/>
          </a:p>
        </p:txBody>
      </p:sp>
      <p:sp>
        <p:nvSpPr>
          <p:cNvPr id="5" name="テキスト ボックス 4">
            <a:extLst>
              <a:ext uri="{FF2B5EF4-FFF2-40B4-BE49-F238E27FC236}">
                <a16:creationId xmlns:a16="http://schemas.microsoft.com/office/drawing/2014/main" id="{BC2D2A14-5825-4056-91AC-A3A5687DE05C}"/>
              </a:ext>
            </a:extLst>
          </p:cNvPr>
          <p:cNvSpPr txBox="1"/>
          <p:nvPr/>
        </p:nvSpPr>
        <p:spPr>
          <a:xfrm>
            <a:off x="1826900" y="2045832"/>
            <a:ext cx="2980944" cy="369332"/>
          </a:xfrm>
          <a:prstGeom prst="rect">
            <a:avLst/>
          </a:prstGeom>
          <a:noFill/>
        </p:spPr>
        <p:txBody>
          <a:bodyPr wrap="none" rtlCol="0">
            <a:spAutoFit/>
          </a:bodyPr>
          <a:lstStyle/>
          <a:p>
            <a:pPr algn="ctr"/>
            <a:r>
              <a:rPr lang="en-US" altLang="ja-JP"/>
              <a:t>Device-to-cloud messages</a:t>
            </a:r>
            <a:endParaRPr lang="ja-JP" altLang="en-US"/>
          </a:p>
        </p:txBody>
      </p:sp>
      <p:sp>
        <p:nvSpPr>
          <p:cNvPr id="6" name="テキスト ボックス 5">
            <a:extLst>
              <a:ext uri="{FF2B5EF4-FFF2-40B4-BE49-F238E27FC236}">
                <a16:creationId xmlns:a16="http://schemas.microsoft.com/office/drawing/2014/main" id="{79B3374E-4841-42C7-95F5-DD10B52AA3A5}"/>
              </a:ext>
            </a:extLst>
          </p:cNvPr>
          <p:cNvSpPr txBox="1"/>
          <p:nvPr/>
        </p:nvSpPr>
        <p:spPr>
          <a:xfrm>
            <a:off x="2606280" y="2668132"/>
            <a:ext cx="1422184" cy="369332"/>
          </a:xfrm>
          <a:prstGeom prst="rect">
            <a:avLst/>
          </a:prstGeom>
          <a:noFill/>
        </p:spPr>
        <p:txBody>
          <a:bodyPr wrap="none" rtlCol="0">
            <a:spAutoFit/>
          </a:bodyPr>
          <a:lstStyle/>
          <a:p>
            <a:pPr algn="ctr"/>
            <a:r>
              <a:rPr lang="en-US" altLang="ja-JP"/>
              <a:t>File uploads</a:t>
            </a:r>
            <a:endParaRPr lang="ja-JP" altLang="en-US"/>
          </a:p>
        </p:txBody>
      </p:sp>
      <p:sp>
        <p:nvSpPr>
          <p:cNvPr id="7" name="テキスト ボックス 6">
            <a:extLst>
              <a:ext uri="{FF2B5EF4-FFF2-40B4-BE49-F238E27FC236}">
                <a16:creationId xmlns:a16="http://schemas.microsoft.com/office/drawing/2014/main" id="{E4971FEF-31BA-4AC0-8A5C-8C699E3A2009}"/>
              </a:ext>
            </a:extLst>
          </p:cNvPr>
          <p:cNvSpPr txBox="1"/>
          <p:nvPr/>
        </p:nvSpPr>
        <p:spPr>
          <a:xfrm>
            <a:off x="2499395" y="3534316"/>
            <a:ext cx="1718484" cy="369332"/>
          </a:xfrm>
          <a:prstGeom prst="rect">
            <a:avLst/>
          </a:prstGeom>
          <a:noFill/>
        </p:spPr>
        <p:txBody>
          <a:bodyPr wrap="none" rtlCol="0">
            <a:spAutoFit/>
          </a:bodyPr>
          <a:lstStyle/>
          <a:p>
            <a:pPr algn="ctr"/>
            <a:r>
              <a:rPr lang="en-US" altLang="ja-JP"/>
              <a:t>C2D messages</a:t>
            </a:r>
            <a:endParaRPr lang="ja-JP" altLang="en-US"/>
          </a:p>
        </p:txBody>
      </p:sp>
      <p:cxnSp>
        <p:nvCxnSpPr>
          <p:cNvPr id="9" name="直線矢印コネクタ 8">
            <a:extLst>
              <a:ext uri="{FF2B5EF4-FFF2-40B4-BE49-F238E27FC236}">
                <a16:creationId xmlns:a16="http://schemas.microsoft.com/office/drawing/2014/main" id="{0744E4B0-E368-4B83-AA4F-82989E61D9BE}"/>
              </a:ext>
            </a:extLst>
          </p:cNvPr>
          <p:cNvCxnSpPr>
            <a:cxnSpLocks/>
          </p:cNvCxnSpPr>
          <p:nvPr/>
        </p:nvCxnSpPr>
        <p:spPr>
          <a:xfrm>
            <a:off x="1211344" y="2422751"/>
            <a:ext cx="429458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2" name="直線矢印コネクタ 11">
            <a:extLst>
              <a:ext uri="{FF2B5EF4-FFF2-40B4-BE49-F238E27FC236}">
                <a16:creationId xmlns:a16="http://schemas.microsoft.com/office/drawing/2014/main" id="{3D69AB7F-1C68-49F1-A33F-E5D046547A13}"/>
              </a:ext>
            </a:extLst>
          </p:cNvPr>
          <p:cNvCxnSpPr>
            <a:cxnSpLocks/>
            <a:endCxn id="35" idx="1"/>
          </p:cNvCxnSpPr>
          <p:nvPr/>
        </p:nvCxnSpPr>
        <p:spPr>
          <a:xfrm>
            <a:off x="1211344" y="3047203"/>
            <a:ext cx="751821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60D10F38-6863-4682-862C-55131D644A27}"/>
              </a:ext>
            </a:extLst>
          </p:cNvPr>
          <p:cNvCxnSpPr>
            <a:cxnSpLocks/>
          </p:cNvCxnSpPr>
          <p:nvPr/>
        </p:nvCxnSpPr>
        <p:spPr>
          <a:xfrm flipH="1">
            <a:off x="1211345" y="4565365"/>
            <a:ext cx="970199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 name="直線矢印コネクタ 16">
            <a:extLst>
              <a:ext uri="{FF2B5EF4-FFF2-40B4-BE49-F238E27FC236}">
                <a16:creationId xmlns:a16="http://schemas.microsoft.com/office/drawing/2014/main" id="{34E56409-25AF-402B-84C7-D7F145A96AFE}"/>
              </a:ext>
            </a:extLst>
          </p:cNvPr>
          <p:cNvCxnSpPr>
            <a:cxnSpLocks/>
            <a:stCxn id="38" idx="1"/>
          </p:cNvCxnSpPr>
          <p:nvPr/>
        </p:nvCxnSpPr>
        <p:spPr>
          <a:xfrm flipH="1" flipV="1">
            <a:off x="1211344" y="3916510"/>
            <a:ext cx="4294587" cy="2678"/>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BE46607D-A583-449F-8B2C-31D4C8A7D881}"/>
              </a:ext>
            </a:extLst>
          </p:cNvPr>
          <p:cNvCxnSpPr>
            <a:cxnSpLocks/>
          </p:cNvCxnSpPr>
          <p:nvPr/>
        </p:nvCxnSpPr>
        <p:spPr>
          <a:xfrm>
            <a:off x="1211344" y="4729342"/>
            <a:ext cx="9701998" cy="0"/>
          </a:xfrm>
          <a:prstGeom prst="straightConnector1">
            <a:avLst/>
          </a:prstGeom>
          <a:ln w="38100">
            <a:solidFill>
              <a:schemeClr val="tx1"/>
            </a:solidFill>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19" name="正方形/長方形 18">
            <a:extLst>
              <a:ext uri="{FF2B5EF4-FFF2-40B4-BE49-F238E27FC236}">
                <a16:creationId xmlns:a16="http://schemas.microsoft.com/office/drawing/2014/main" id="{EAA90ED6-C6A9-4E37-BF44-382BEF2FB886}"/>
              </a:ext>
            </a:extLst>
          </p:cNvPr>
          <p:cNvSpPr/>
          <p:nvPr/>
        </p:nvSpPr>
        <p:spPr>
          <a:xfrm rot="16200000">
            <a:off x="-1671064" y="3804406"/>
            <a:ext cx="4858550" cy="90626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Physical Device</a:t>
            </a:r>
            <a:endParaRPr lang="ja-JP" altLang="en-US">
              <a:solidFill>
                <a:schemeClr val="tx1"/>
              </a:solidFill>
            </a:endParaRPr>
          </a:p>
        </p:txBody>
      </p:sp>
      <p:sp>
        <p:nvSpPr>
          <p:cNvPr id="14" name="正方形/長方形 13">
            <a:extLst>
              <a:ext uri="{FF2B5EF4-FFF2-40B4-BE49-F238E27FC236}">
                <a16:creationId xmlns:a16="http://schemas.microsoft.com/office/drawing/2014/main" id="{8610C86D-4F6A-4E74-AFF0-3F0DE4985106}"/>
              </a:ext>
            </a:extLst>
          </p:cNvPr>
          <p:cNvSpPr/>
          <p:nvPr/>
        </p:nvSpPr>
        <p:spPr>
          <a:xfrm>
            <a:off x="5505931" y="2108241"/>
            <a:ext cx="1275609" cy="634057"/>
          </a:xfrm>
          <a:prstGeom prst="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Partition</a:t>
            </a:r>
            <a:endParaRPr kumimoji="1" lang="ja-JP" altLang="en-US"/>
          </a:p>
        </p:txBody>
      </p:sp>
      <p:sp>
        <p:nvSpPr>
          <p:cNvPr id="15" name="タイトル 14">
            <a:extLst>
              <a:ext uri="{FF2B5EF4-FFF2-40B4-BE49-F238E27FC236}">
                <a16:creationId xmlns:a16="http://schemas.microsoft.com/office/drawing/2014/main" id="{456C5AD5-28D7-478A-AD93-6FB9A7E9DC41}"/>
              </a:ext>
            </a:extLst>
          </p:cNvPr>
          <p:cNvSpPr>
            <a:spLocks noGrp="1"/>
          </p:cNvSpPr>
          <p:nvPr>
            <p:ph type="title"/>
          </p:nvPr>
        </p:nvSpPr>
        <p:spPr/>
        <p:txBody>
          <a:bodyPr>
            <a:normAutofit/>
          </a:bodyPr>
          <a:lstStyle/>
          <a:p>
            <a:r>
              <a:rPr kumimoji="1" lang="en-US" altLang="ja-JP" sz="4000"/>
              <a:t>Communicate a Device and Azure IoT Hub</a:t>
            </a:r>
            <a:endParaRPr kumimoji="1" lang="ja-JP" altLang="en-US" sz="4000"/>
          </a:p>
        </p:txBody>
      </p:sp>
      <p:sp>
        <p:nvSpPr>
          <p:cNvPr id="28" name="正方形/長方形 27">
            <a:extLst>
              <a:ext uri="{FF2B5EF4-FFF2-40B4-BE49-F238E27FC236}">
                <a16:creationId xmlns:a16="http://schemas.microsoft.com/office/drawing/2014/main" id="{96F4578B-B48B-4147-B56F-17E736EAED75}"/>
              </a:ext>
            </a:extLst>
          </p:cNvPr>
          <p:cNvSpPr/>
          <p:nvPr/>
        </p:nvSpPr>
        <p:spPr>
          <a:xfrm>
            <a:off x="6863152" y="2108242"/>
            <a:ext cx="1353750" cy="634066"/>
          </a:xfrm>
          <a:prstGeom prst="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Consumer</a:t>
            </a:r>
          </a:p>
          <a:p>
            <a:pPr algn="ctr"/>
            <a:r>
              <a:rPr kumimoji="1" lang="en-US" altLang="ja-JP"/>
              <a:t>Group</a:t>
            </a:r>
            <a:endParaRPr kumimoji="1" lang="ja-JP" altLang="en-US"/>
          </a:p>
        </p:txBody>
      </p:sp>
      <p:sp>
        <p:nvSpPr>
          <p:cNvPr id="35" name="正方形/長方形 34">
            <a:extLst>
              <a:ext uri="{FF2B5EF4-FFF2-40B4-BE49-F238E27FC236}">
                <a16:creationId xmlns:a16="http://schemas.microsoft.com/office/drawing/2014/main" id="{DBEBF05C-18F1-430D-8B08-781B26CE2D7A}"/>
              </a:ext>
            </a:extLst>
          </p:cNvPr>
          <p:cNvSpPr/>
          <p:nvPr/>
        </p:nvSpPr>
        <p:spPr>
          <a:xfrm>
            <a:off x="8729561" y="2707707"/>
            <a:ext cx="1811792" cy="67899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Blob Storage</a:t>
            </a:r>
            <a:endParaRPr lang="ja-JP" altLang="en-US">
              <a:solidFill>
                <a:schemeClr val="tx1"/>
              </a:solidFill>
            </a:endParaRPr>
          </a:p>
        </p:txBody>
      </p:sp>
      <p:sp>
        <p:nvSpPr>
          <p:cNvPr id="36" name="テキスト ボックス 35">
            <a:extLst>
              <a:ext uri="{FF2B5EF4-FFF2-40B4-BE49-F238E27FC236}">
                <a16:creationId xmlns:a16="http://schemas.microsoft.com/office/drawing/2014/main" id="{1636921E-6FA6-4795-9A06-AD7747C27901}"/>
              </a:ext>
            </a:extLst>
          </p:cNvPr>
          <p:cNvSpPr txBox="1"/>
          <p:nvPr/>
        </p:nvSpPr>
        <p:spPr>
          <a:xfrm>
            <a:off x="6062343" y="2502818"/>
            <a:ext cx="784189" cy="307777"/>
          </a:xfrm>
          <a:prstGeom prst="rect">
            <a:avLst/>
          </a:prstGeom>
          <a:noFill/>
        </p:spPr>
        <p:txBody>
          <a:bodyPr wrap="none" rtlCol="0">
            <a:spAutoFit/>
          </a:bodyPr>
          <a:lstStyle/>
          <a:p>
            <a:r>
              <a:rPr kumimoji="1" lang="en-US" altLang="ja-JP" sz="1400">
                <a:solidFill>
                  <a:schemeClr val="accent2"/>
                </a:solidFill>
              </a:rPr>
              <a:t>~7days</a:t>
            </a:r>
            <a:endParaRPr kumimoji="1" lang="ja-JP" altLang="en-US" sz="1400">
              <a:solidFill>
                <a:schemeClr val="accent2"/>
              </a:solidFill>
            </a:endParaRPr>
          </a:p>
        </p:txBody>
      </p:sp>
      <p:sp>
        <p:nvSpPr>
          <p:cNvPr id="38" name="正方形/長方形 37">
            <a:extLst>
              <a:ext uri="{FF2B5EF4-FFF2-40B4-BE49-F238E27FC236}">
                <a16:creationId xmlns:a16="http://schemas.microsoft.com/office/drawing/2014/main" id="{C90A57E3-BE1C-44E8-9DCA-65252AE5A050}"/>
              </a:ext>
            </a:extLst>
          </p:cNvPr>
          <p:cNvSpPr/>
          <p:nvPr/>
        </p:nvSpPr>
        <p:spPr>
          <a:xfrm>
            <a:off x="5505931" y="3602159"/>
            <a:ext cx="1275609" cy="634057"/>
          </a:xfrm>
          <a:prstGeom prst="rect">
            <a:avLst/>
          </a:prstGeom>
          <a:solidFill>
            <a:schemeClr val="accent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Partition</a:t>
            </a:r>
            <a:endParaRPr kumimoji="1" lang="ja-JP" altLang="en-US"/>
          </a:p>
        </p:txBody>
      </p:sp>
      <p:sp>
        <p:nvSpPr>
          <p:cNvPr id="39" name="テキスト ボックス 38">
            <a:extLst>
              <a:ext uri="{FF2B5EF4-FFF2-40B4-BE49-F238E27FC236}">
                <a16:creationId xmlns:a16="http://schemas.microsoft.com/office/drawing/2014/main" id="{5457FABF-A246-45EF-B9DE-E0796DFC39AA}"/>
              </a:ext>
            </a:extLst>
          </p:cNvPr>
          <p:cNvSpPr txBox="1"/>
          <p:nvPr/>
        </p:nvSpPr>
        <p:spPr>
          <a:xfrm>
            <a:off x="6078963" y="3996736"/>
            <a:ext cx="784189" cy="307777"/>
          </a:xfrm>
          <a:prstGeom prst="rect">
            <a:avLst/>
          </a:prstGeom>
          <a:noFill/>
        </p:spPr>
        <p:txBody>
          <a:bodyPr wrap="none" rtlCol="0">
            <a:spAutoFit/>
          </a:bodyPr>
          <a:lstStyle/>
          <a:p>
            <a:r>
              <a:rPr kumimoji="1" lang="en-US" altLang="ja-JP" sz="1400">
                <a:solidFill>
                  <a:schemeClr val="accent2"/>
                </a:solidFill>
              </a:rPr>
              <a:t>~2days</a:t>
            </a:r>
            <a:endParaRPr kumimoji="1" lang="ja-JP" altLang="en-US" sz="1400">
              <a:solidFill>
                <a:schemeClr val="accent2"/>
              </a:solidFill>
            </a:endParaRPr>
          </a:p>
        </p:txBody>
      </p:sp>
      <p:sp>
        <p:nvSpPr>
          <p:cNvPr id="29" name="正方形/長方形 28">
            <a:extLst>
              <a:ext uri="{FF2B5EF4-FFF2-40B4-BE49-F238E27FC236}">
                <a16:creationId xmlns:a16="http://schemas.microsoft.com/office/drawing/2014/main" id="{6E44FE8D-907D-4FE5-BE85-06F22D00B40A}"/>
              </a:ext>
            </a:extLst>
          </p:cNvPr>
          <p:cNvSpPr/>
          <p:nvPr/>
        </p:nvSpPr>
        <p:spPr>
          <a:xfrm>
            <a:off x="6379212" y="5110700"/>
            <a:ext cx="1634778" cy="1499912"/>
          </a:xfrm>
          <a:prstGeom prst="rect">
            <a:avLst/>
          </a:prstGeom>
          <a:solidFill>
            <a:srgbClr val="E2F0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solidFill>
                  <a:schemeClr val="tx1"/>
                </a:solidFill>
              </a:rPr>
              <a:t>DeviceTwin</a:t>
            </a:r>
            <a:endParaRPr kumimoji="1" lang="ja-JP" altLang="en-US">
              <a:solidFill>
                <a:schemeClr val="tx1"/>
              </a:solidFill>
            </a:endParaRPr>
          </a:p>
        </p:txBody>
      </p:sp>
      <p:sp>
        <p:nvSpPr>
          <p:cNvPr id="30" name="正方形/長方形 29">
            <a:extLst>
              <a:ext uri="{FF2B5EF4-FFF2-40B4-BE49-F238E27FC236}">
                <a16:creationId xmlns:a16="http://schemas.microsoft.com/office/drawing/2014/main" id="{73A2F0D1-F8AC-4455-886D-21C2F893F057}"/>
              </a:ext>
            </a:extLst>
          </p:cNvPr>
          <p:cNvSpPr/>
          <p:nvPr/>
        </p:nvSpPr>
        <p:spPr>
          <a:xfrm>
            <a:off x="6497267" y="5512766"/>
            <a:ext cx="1397873" cy="464256"/>
          </a:xfrm>
          <a:prstGeom prst="rect">
            <a:avLst/>
          </a:prstGeom>
          <a:solidFill>
            <a:srgbClr val="A9D1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Desired</a:t>
            </a:r>
            <a:endParaRPr kumimoji="1" lang="ja-JP" altLang="en-US">
              <a:solidFill>
                <a:schemeClr val="tx1"/>
              </a:solidFill>
            </a:endParaRPr>
          </a:p>
        </p:txBody>
      </p:sp>
      <p:sp>
        <p:nvSpPr>
          <p:cNvPr id="31" name="正方形/長方形 30">
            <a:extLst>
              <a:ext uri="{FF2B5EF4-FFF2-40B4-BE49-F238E27FC236}">
                <a16:creationId xmlns:a16="http://schemas.microsoft.com/office/drawing/2014/main" id="{08C0265B-1309-4928-A366-5748E0EF5417}"/>
              </a:ext>
            </a:extLst>
          </p:cNvPr>
          <p:cNvSpPr/>
          <p:nvPr/>
        </p:nvSpPr>
        <p:spPr>
          <a:xfrm>
            <a:off x="6497267" y="6075208"/>
            <a:ext cx="1397873" cy="464256"/>
          </a:xfrm>
          <a:prstGeom prst="rect">
            <a:avLst/>
          </a:prstGeom>
          <a:solidFill>
            <a:srgbClr val="A9D1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Reported</a:t>
            </a:r>
            <a:endParaRPr kumimoji="1" lang="ja-JP" altLang="en-US">
              <a:solidFill>
                <a:schemeClr val="tx1"/>
              </a:solidFill>
            </a:endParaRPr>
          </a:p>
        </p:txBody>
      </p:sp>
      <p:cxnSp>
        <p:nvCxnSpPr>
          <p:cNvPr id="16" name="直線矢印コネクタ 15">
            <a:extLst>
              <a:ext uri="{FF2B5EF4-FFF2-40B4-BE49-F238E27FC236}">
                <a16:creationId xmlns:a16="http://schemas.microsoft.com/office/drawing/2014/main" id="{2B9233E8-39C1-4BE2-9E0B-611BFEE94E23}"/>
              </a:ext>
            </a:extLst>
          </p:cNvPr>
          <p:cNvCxnSpPr>
            <a:cxnSpLocks/>
          </p:cNvCxnSpPr>
          <p:nvPr/>
        </p:nvCxnSpPr>
        <p:spPr>
          <a:xfrm flipH="1">
            <a:off x="1211345" y="5744688"/>
            <a:ext cx="5302661"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D19D1244-7D62-4447-8A17-04BA9A833927}"/>
              </a:ext>
            </a:extLst>
          </p:cNvPr>
          <p:cNvCxnSpPr>
            <a:cxnSpLocks/>
          </p:cNvCxnSpPr>
          <p:nvPr/>
        </p:nvCxnSpPr>
        <p:spPr>
          <a:xfrm>
            <a:off x="1211344" y="6293353"/>
            <a:ext cx="5302662"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線矢印コネクタ 49">
            <a:extLst>
              <a:ext uri="{FF2B5EF4-FFF2-40B4-BE49-F238E27FC236}">
                <a16:creationId xmlns:a16="http://schemas.microsoft.com/office/drawing/2014/main" id="{45A97FC4-4D10-40EF-B973-B51251544FB1}"/>
              </a:ext>
            </a:extLst>
          </p:cNvPr>
          <p:cNvCxnSpPr>
            <a:cxnSpLocks/>
          </p:cNvCxnSpPr>
          <p:nvPr/>
        </p:nvCxnSpPr>
        <p:spPr>
          <a:xfrm flipH="1">
            <a:off x="7890023" y="5744688"/>
            <a:ext cx="3023319"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1" name="直線矢印コネクタ 50">
            <a:extLst>
              <a:ext uri="{FF2B5EF4-FFF2-40B4-BE49-F238E27FC236}">
                <a16:creationId xmlns:a16="http://schemas.microsoft.com/office/drawing/2014/main" id="{F90C325D-56CD-49B6-848A-B2766ABDDF2A}"/>
              </a:ext>
            </a:extLst>
          </p:cNvPr>
          <p:cNvCxnSpPr>
            <a:cxnSpLocks/>
          </p:cNvCxnSpPr>
          <p:nvPr/>
        </p:nvCxnSpPr>
        <p:spPr>
          <a:xfrm>
            <a:off x="7890022" y="6293353"/>
            <a:ext cx="3023320"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8" name="直線矢印コネクタ 57">
            <a:extLst>
              <a:ext uri="{FF2B5EF4-FFF2-40B4-BE49-F238E27FC236}">
                <a16:creationId xmlns:a16="http://schemas.microsoft.com/office/drawing/2014/main" id="{2ABCC42C-70E4-4D6D-9EF2-955632139CC3}"/>
              </a:ext>
            </a:extLst>
          </p:cNvPr>
          <p:cNvCxnSpPr>
            <a:cxnSpLocks/>
            <a:stCxn id="28" idx="3"/>
          </p:cNvCxnSpPr>
          <p:nvPr/>
        </p:nvCxnSpPr>
        <p:spPr>
          <a:xfrm flipV="1">
            <a:off x="8216902" y="2415164"/>
            <a:ext cx="2696440" cy="10111"/>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515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0F06C90-AB63-44F0-8E67-6540D06CD3D2}"/>
              </a:ext>
            </a:extLst>
          </p:cNvPr>
          <p:cNvSpPr>
            <a:spLocks noGrp="1"/>
          </p:cNvSpPr>
          <p:nvPr>
            <p:ph type="title"/>
          </p:nvPr>
        </p:nvSpPr>
        <p:spPr/>
        <p:txBody>
          <a:bodyPr/>
          <a:lstStyle/>
          <a:p>
            <a:r>
              <a:rPr kumimoji="1" lang="en-US" altLang="ja-JP"/>
              <a:t>Manage Devices Connecting to IoT Hub</a:t>
            </a:r>
            <a:endParaRPr kumimoji="1" lang="ja-JP" altLang="en-US"/>
          </a:p>
        </p:txBody>
      </p:sp>
      <p:sp>
        <p:nvSpPr>
          <p:cNvPr id="3" name="スライド番号プレースホルダー 2">
            <a:extLst>
              <a:ext uri="{FF2B5EF4-FFF2-40B4-BE49-F238E27FC236}">
                <a16:creationId xmlns:a16="http://schemas.microsoft.com/office/drawing/2014/main" id="{B9A63E81-FFA0-4333-B28E-D5C2E5CAE8A5}"/>
              </a:ext>
            </a:extLst>
          </p:cNvPr>
          <p:cNvSpPr>
            <a:spLocks noGrp="1"/>
          </p:cNvSpPr>
          <p:nvPr>
            <p:ph type="sldNum" sz="quarter" idx="12"/>
          </p:nvPr>
        </p:nvSpPr>
        <p:spPr/>
        <p:txBody>
          <a:bodyPr/>
          <a:lstStyle/>
          <a:p>
            <a:fld id="{C19A29C7-8A9E-4D2D-BDFB-5A77C3E24864}" type="slidenum">
              <a:rPr kumimoji="1" lang="ja-JP" altLang="en-US" smtClean="0"/>
              <a:t>58</a:t>
            </a:fld>
            <a:endParaRPr kumimoji="1" lang="ja-JP" altLang="en-US"/>
          </a:p>
        </p:txBody>
      </p:sp>
      <p:sp>
        <p:nvSpPr>
          <p:cNvPr id="4" name="テキスト ボックス 3">
            <a:extLst>
              <a:ext uri="{FF2B5EF4-FFF2-40B4-BE49-F238E27FC236}">
                <a16:creationId xmlns:a16="http://schemas.microsoft.com/office/drawing/2014/main" id="{0DBA3551-A341-4F29-9516-A8C83D87DD30}"/>
              </a:ext>
            </a:extLst>
          </p:cNvPr>
          <p:cNvSpPr txBox="1"/>
          <p:nvPr/>
        </p:nvSpPr>
        <p:spPr>
          <a:xfrm>
            <a:off x="838200" y="2025267"/>
            <a:ext cx="1766830" cy="369332"/>
          </a:xfrm>
          <a:prstGeom prst="rect">
            <a:avLst/>
          </a:prstGeom>
          <a:noFill/>
        </p:spPr>
        <p:txBody>
          <a:bodyPr wrap="none" rtlCol="0">
            <a:spAutoFit/>
          </a:bodyPr>
          <a:lstStyle/>
          <a:p>
            <a:r>
              <a:rPr kumimoji="1" lang="en-US" altLang="ja-JP"/>
              <a:t>Device Explorer</a:t>
            </a:r>
            <a:endParaRPr kumimoji="1" lang="ja-JP" altLang="en-US"/>
          </a:p>
        </p:txBody>
      </p:sp>
      <p:sp>
        <p:nvSpPr>
          <p:cNvPr id="5" name="テキスト ボックス 4">
            <a:extLst>
              <a:ext uri="{FF2B5EF4-FFF2-40B4-BE49-F238E27FC236}">
                <a16:creationId xmlns:a16="http://schemas.microsoft.com/office/drawing/2014/main" id="{4B839C9F-B884-49C5-BFC5-45F5590050AB}"/>
              </a:ext>
            </a:extLst>
          </p:cNvPr>
          <p:cNvSpPr txBox="1"/>
          <p:nvPr/>
        </p:nvSpPr>
        <p:spPr>
          <a:xfrm>
            <a:off x="838200" y="2394599"/>
            <a:ext cx="3029997" cy="369332"/>
          </a:xfrm>
          <a:prstGeom prst="rect">
            <a:avLst/>
          </a:prstGeom>
          <a:noFill/>
        </p:spPr>
        <p:txBody>
          <a:bodyPr wrap="none" rtlCol="0">
            <a:spAutoFit/>
          </a:bodyPr>
          <a:lstStyle/>
          <a:p>
            <a:r>
              <a:rPr lang="en-US" altLang="ja-JP">
                <a:hlinkClick r:id="rId2"/>
              </a:rPr>
              <a:t>https://aka.ms/aziotdevexp</a:t>
            </a:r>
            <a:endParaRPr kumimoji="1" lang="ja-JP" altLang="en-US"/>
          </a:p>
        </p:txBody>
      </p:sp>
      <p:sp>
        <p:nvSpPr>
          <p:cNvPr id="6" name="テキスト ボックス 5">
            <a:extLst>
              <a:ext uri="{FF2B5EF4-FFF2-40B4-BE49-F238E27FC236}">
                <a16:creationId xmlns:a16="http://schemas.microsoft.com/office/drawing/2014/main" id="{A5D10715-B5CB-44D4-BA9E-C00481D69F92}"/>
              </a:ext>
            </a:extLst>
          </p:cNvPr>
          <p:cNvSpPr txBox="1"/>
          <p:nvPr/>
        </p:nvSpPr>
        <p:spPr>
          <a:xfrm>
            <a:off x="838200" y="2988103"/>
            <a:ext cx="1726755" cy="369332"/>
          </a:xfrm>
          <a:prstGeom prst="rect">
            <a:avLst/>
          </a:prstGeom>
          <a:noFill/>
        </p:spPr>
        <p:txBody>
          <a:bodyPr wrap="none" rtlCol="0">
            <a:spAutoFit/>
          </a:bodyPr>
          <a:lstStyle/>
          <a:p>
            <a:r>
              <a:rPr kumimoji="1" lang="en-US" altLang="ja-JP" strike="sngStrike"/>
              <a:t>iothub-explorer</a:t>
            </a:r>
            <a:endParaRPr kumimoji="1" lang="ja-JP" altLang="en-US" strike="sngStrike"/>
          </a:p>
        </p:txBody>
      </p:sp>
      <p:sp>
        <p:nvSpPr>
          <p:cNvPr id="7" name="テキスト ボックス 6">
            <a:extLst>
              <a:ext uri="{FF2B5EF4-FFF2-40B4-BE49-F238E27FC236}">
                <a16:creationId xmlns:a16="http://schemas.microsoft.com/office/drawing/2014/main" id="{6C633EFB-C0DC-48EA-91B6-FB58A1840C0C}"/>
              </a:ext>
            </a:extLst>
          </p:cNvPr>
          <p:cNvSpPr txBox="1"/>
          <p:nvPr/>
        </p:nvSpPr>
        <p:spPr>
          <a:xfrm>
            <a:off x="838200" y="3357435"/>
            <a:ext cx="6122189" cy="369332"/>
          </a:xfrm>
          <a:prstGeom prst="rect">
            <a:avLst/>
          </a:prstGeom>
          <a:noFill/>
        </p:spPr>
        <p:txBody>
          <a:bodyPr wrap="none" rtlCol="0">
            <a:spAutoFit/>
          </a:bodyPr>
          <a:lstStyle/>
          <a:p>
            <a:r>
              <a:rPr lang="en-US" altLang="ja-JP" strike="sngStrike">
                <a:hlinkClick r:id="rId3"/>
              </a:rPr>
              <a:t>https://github.com/Azure/iothub-explorer#iothub-explorer</a:t>
            </a:r>
            <a:endParaRPr kumimoji="1" lang="ja-JP" altLang="en-US" strike="sngStrike"/>
          </a:p>
        </p:txBody>
      </p:sp>
      <p:sp>
        <p:nvSpPr>
          <p:cNvPr id="8" name="テキスト ボックス 7">
            <a:extLst>
              <a:ext uri="{FF2B5EF4-FFF2-40B4-BE49-F238E27FC236}">
                <a16:creationId xmlns:a16="http://schemas.microsoft.com/office/drawing/2014/main" id="{7ECAE190-FC5C-458F-A70E-A9A067162D75}"/>
              </a:ext>
            </a:extLst>
          </p:cNvPr>
          <p:cNvSpPr txBox="1"/>
          <p:nvPr/>
        </p:nvSpPr>
        <p:spPr>
          <a:xfrm>
            <a:off x="838200" y="3950939"/>
            <a:ext cx="3616696" cy="369332"/>
          </a:xfrm>
          <a:prstGeom prst="rect">
            <a:avLst/>
          </a:prstGeom>
          <a:noFill/>
        </p:spPr>
        <p:txBody>
          <a:bodyPr wrap="none" rtlCol="0">
            <a:spAutoFit/>
          </a:bodyPr>
          <a:lstStyle/>
          <a:p>
            <a:r>
              <a:rPr lang="en-US" altLang="ja-JP"/>
              <a:t>Azure IoT Extension for Azure CLI</a:t>
            </a:r>
            <a:endParaRPr kumimoji="1" lang="ja-JP" altLang="en-US"/>
          </a:p>
        </p:txBody>
      </p:sp>
      <p:sp>
        <p:nvSpPr>
          <p:cNvPr id="9" name="テキスト ボックス 8">
            <a:extLst>
              <a:ext uri="{FF2B5EF4-FFF2-40B4-BE49-F238E27FC236}">
                <a16:creationId xmlns:a16="http://schemas.microsoft.com/office/drawing/2014/main" id="{5182BCF6-CD44-480F-8854-E31460CB7789}"/>
              </a:ext>
            </a:extLst>
          </p:cNvPr>
          <p:cNvSpPr txBox="1"/>
          <p:nvPr/>
        </p:nvSpPr>
        <p:spPr>
          <a:xfrm>
            <a:off x="838200" y="4320271"/>
            <a:ext cx="9571851" cy="369332"/>
          </a:xfrm>
          <a:prstGeom prst="rect">
            <a:avLst/>
          </a:prstGeom>
          <a:noFill/>
        </p:spPr>
        <p:txBody>
          <a:bodyPr wrap="none" rtlCol="0">
            <a:spAutoFit/>
          </a:bodyPr>
          <a:lstStyle/>
          <a:p>
            <a:r>
              <a:rPr lang="en-US" altLang="ja-JP">
                <a:hlinkClick r:id="rId4"/>
              </a:rPr>
              <a:t>https://github.com/Azure/azure-iot-cli-extension#microsoft-azure-iot-extension-for-azure-cli</a:t>
            </a:r>
            <a:endParaRPr kumimoji="1" lang="ja-JP" altLang="en-US"/>
          </a:p>
        </p:txBody>
      </p:sp>
      <p:sp>
        <p:nvSpPr>
          <p:cNvPr id="10" name="テキスト ボックス 9">
            <a:extLst>
              <a:ext uri="{FF2B5EF4-FFF2-40B4-BE49-F238E27FC236}">
                <a16:creationId xmlns:a16="http://schemas.microsoft.com/office/drawing/2014/main" id="{E64C9C95-6EA0-4F51-A522-18ED31BBE224}"/>
              </a:ext>
            </a:extLst>
          </p:cNvPr>
          <p:cNvSpPr txBox="1"/>
          <p:nvPr/>
        </p:nvSpPr>
        <p:spPr>
          <a:xfrm>
            <a:off x="838200" y="4913775"/>
            <a:ext cx="2408032" cy="369332"/>
          </a:xfrm>
          <a:prstGeom prst="rect">
            <a:avLst/>
          </a:prstGeom>
          <a:noFill/>
        </p:spPr>
        <p:txBody>
          <a:bodyPr wrap="none" rtlCol="0">
            <a:spAutoFit/>
          </a:bodyPr>
          <a:lstStyle/>
          <a:p>
            <a:r>
              <a:rPr lang="en-US" altLang="ja-JP"/>
              <a:t>Azure IoT Hub Toolkit</a:t>
            </a:r>
            <a:endParaRPr kumimoji="1" lang="ja-JP" altLang="en-US"/>
          </a:p>
        </p:txBody>
      </p:sp>
      <p:sp>
        <p:nvSpPr>
          <p:cNvPr id="11" name="テキスト ボックス 10">
            <a:extLst>
              <a:ext uri="{FF2B5EF4-FFF2-40B4-BE49-F238E27FC236}">
                <a16:creationId xmlns:a16="http://schemas.microsoft.com/office/drawing/2014/main" id="{6CBEB9E2-E458-4239-A2A6-6097B713F538}"/>
              </a:ext>
            </a:extLst>
          </p:cNvPr>
          <p:cNvSpPr txBox="1"/>
          <p:nvPr/>
        </p:nvSpPr>
        <p:spPr>
          <a:xfrm>
            <a:off x="838200" y="5283107"/>
            <a:ext cx="9082936" cy="369332"/>
          </a:xfrm>
          <a:prstGeom prst="rect">
            <a:avLst/>
          </a:prstGeom>
          <a:noFill/>
        </p:spPr>
        <p:txBody>
          <a:bodyPr wrap="none" rtlCol="0">
            <a:spAutoFit/>
          </a:bodyPr>
          <a:lstStyle/>
          <a:p>
            <a:r>
              <a:rPr lang="en-US" altLang="ja-JP">
                <a:hlinkClick r:id="rId5"/>
              </a:rPr>
              <a:t>https://marketplace.visualstudio.com/items?itemName=vsciot-vscode.azure-iot-toolkit</a:t>
            </a:r>
            <a:endParaRPr kumimoji="1" lang="ja-JP" altLang="en-US"/>
          </a:p>
        </p:txBody>
      </p:sp>
    </p:spTree>
    <p:extLst>
      <p:ext uri="{BB962C8B-B14F-4D97-AF65-F5344CB8AC3E}">
        <p14:creationId xmlns:p14="http://schemas.microsoft.com/office/powerpoint/2010/main" val="28627280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59</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Lab#5</a:t>
            </a:r>
            <a:endParaRPr kumimoji="1" lang="ja-JP" altLang="en-US" sz="4400"/>
          </a:p>
        </p:txBody>
      </p:sp>
    </p:spTree>
    <p:extLst>
      <p:ext uri="{BB962C8B-B14F-4D97-AF65-F5344CB8AC3E}">
        <p14:creationId xmlns:p14="http://schemas.microsoft.com/office/powerpoint/2010/main" val="26683311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E2ED7-1346-473D-8227-99FF0BC1769E}"/>
              </a:ext>
            </a:extLst>
          </p:cNvPr>
          <p:cNvSpPr>
            <a:spLocks noGrp="1"/>
          </p:cNvSpPr>
          <p:nvPr>
            <p:ph type="title"/>
          </p:nvPr>
        </p:nvSpPr>
        <p:spPr>
          <a:xfrm>
            <a:off x="838200" y="365125"/>
            <a:ext cx="10515600" cy="1325563"/>
          </a:xfrm>
        </p:spPr>
        <p:txBody>
          <a:bodyPr/>
          <a:lstStyle/>
          <a:p>
            <a:r>
              <a:rPr lang="en-US" altLang="ja-JP"/>
              <a:t>Lab#1.1 Blink Sample</a:t>
            </a:r>
            <a:r>
              <a:rPr lang="ja-JP" altLang="en-US"/>
              <a:t>を新規作成</a:t>
            </a:r>
            <a:endParaRPr kumimoji="1" lang="ja-JP" altLang="en-US"/>
          </a:p>
        </p:txBody>
      </p:sp>
      <p:sp>
        <p:nvSpPr>
          <p:cNvPr id="4" name="スライド番号プレースホルダー 3">
            <a:extLst>
              <a:ext uri="{FF2B5EF4-FFF2-40B4-BE49-F238E27FC236}">
                <a16:creationId xmlns:a16="http://schemas.microsoft.com/office/drawing/2014/main" id="{395B59FE-C7FB-4C55-B296-011E0034D77B}"/>
              </a:ext>
            </a:extLst>
          </p:cNvPr>
          <p:cNvSpPr>
            <a:spLocks noGrp="1"/>
          </p:cNvSpPr>
          <p:nvPr>
            <p:ph type="sldNum" sz="quarter" idx="12"/>
          </p:nvPr>
        </p:nvSpPr>
        <p:spPr/>
        <p:txBody>
          <a:bodyPr/>
          <a:lstStyle/>
          <a:p>
            <a:fld id="{C19A29C7-8A9E-4D2D-BDFB-5A77C3E24864}" type="slidenum">
              <a:rPr kumimoji="1" lang="ja-JP" altLang="en-US" smtClean="0"/>
              <a:t>6</a:t>
            </a:fld>
            <a:endParaRPr kumimoji="1" lang="ja-JP" altLang="en-US"/>
          </a:p>
        </p:txBody>
      </p:sp>
      <p:pic>
        <p:nvPicPr>
          <p:cNvPr id="5" name="図 4">
            <a:extLst>
              <a:ext uri="{FF2B5EF4-FFF2-40B4-BE49-F238E27FC236}">
                <a16:creationId xmlns:a16="http://schemas.microsoft.com/office/drawing/2014/main" id="{33D59699-24AD-4AAA-B3F0-23456E494C4F}"/>
              </a:ext>
            </a:extLst>
          </p:cNvPr>
          <p:cNvPicPr>
            <a:picLocks noChangeAspect="1"/>
          </p:cNvPicPr>
          <p:nvPr/>
        </p:nvPicPr>
        <p:blipFill>
          <a:blip r:embed="rId2"/>
          <a:stretch>
            <a:fillRect/>
          </a:stretch>
        </p:blipFill>
        <p:spPr>
          <a:xfrm>
            <a:off x="1614487" y="2224242"/>
            <a:ext cx="8963025" cy="4219575"/>
          </a:xfrm>
          <a:prstGeom prst="rect">
            <a:avLst/>
          </a:prstGeom>
        </p:spPr>
      </p:pic>
      <p:cxnSp>
        <p:nvCxnSpPr>
          <p:cNvPr id="11" name="直線コネクタ 10">
            <a:extLst>
              <a:ext uri="{FF2B5EF4-FFF2-40B4-BE49-F238E27FC236}">
                <a16:creationId xmlns:a16="http://schemas.microsoft.com/office/drawing/2014/main" id="{1C860895-E475-428B-BBCC-4EB2539BB148}"/>
              </a:ext>
            </a:extLst>
          </p:cNvPr>
          <p:cNvCxnSpPr>
            <a:cxnSpLocks/>
          </p:cNvCxnSpPr>
          <p:nvPr/>
        </p:nvCxnSpPr>
        <p:spPr>
          <a:xfrm>
            <a:off x="2257425" y="3710936"/>
            <a:ext cx="69151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12A822B-7F15-4D58-8209-263ADC1FC10A}"/>
              </a:ext>
            </a:extLst>
          </p:cNvPr>
          <p:cNvCxnSpPr>
            <a:cxnSpLocks/>
          </p:cNvCxnSpPr>
          <p:nvPr/>
        </p:nvCxnSpPr>
        <p:spPr>
          <a:xfrm>
            <a:off x="4398645" y="3131816"/>
            <a:ext cx="233743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75C3F545-1A7D-4502-9917-CF86FAC7DDB3}"/>
              </a:ext>
            </a:extLst>
          </p:cNvPr>
          <p:cNvCxnSpPr>
            <a:cxnSpLocks/>
          </p:cNvCxnSpPr>
          <p:nvPr/>
        </p:nvCxnSpPr>
        <p:spPr>
          <a:xfrm>
            <a:off x="2874645" y="5364476"/>
            <a:ext cx="75247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線コネクタ 16">
            <a:extLst>
              <a:ext uri="{FF2B5EF4-FFF2-40B4-BE49-F238E27FC236}">
                <a16:creationId xmlns:a16="http://schemas.microsoft.com/office/drawing/2014/main" id="{F45E97F1-8110-4314-8B07-C872AFE49A1B}"/>
              </a:ext>
            </a:extLst>
          </p:cNvPr>
          <p:cNvCxnSpPr>
            <a:cxnSpLocks/>
          </p:cNvCxnSpPr>
          <p:nvPr/>
        </p:nvCxnSpPr>
        <p:spPr>
          <a:xfrm>
            <a:off x="2874645" y="5600696"/>
            <a:ext cx="82105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線コネクタ 18">
            <a:extLst>
              <a:ext uri="{FF2B5EF4-FFF2-40B4-BE49-F238E27FC236}">
                <a16:creationId xmlns:a16="http://schemas.microsoft.com/office/drawing/2014/main" id="{98853AA8-B1FB-4C3D-B7A3-205DC26E0D84}"/>
              </a:ext>
            </a:extLst>
          </p:cNvPr>
          <p:cNvCxnSpPr>
            <a:cxnSpLocks/>
          </p:cNvCxnSpPr>
          <p:nvPr/>
        </p:nvCxnSpPr>
        <p:spPr>
          <a:xfrm>
            <a:off x="9077325" y="6362696"/>
            <a:ext cx="52387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楕円 20">
            <a:extLst>
              <a:ext uri="{FF2B5EF4-FFF2-40B4-BE49-F238E27FC236}">
                <a16:creationId xmlns:a16="http://schemas.microsoft.com/office/drawing/2014/main" id="{31BB1875-C230-4D89-BDC0-CA7AB6006D5D}"/>
              </a:ext>
            </a:extLst>
          </p:cNvPr>
          <p:cNvSpPr/>
          <p:nvPr/>
        </p:nvSpPr>
        <p:spPr>
          <a:xfrm>
            <a:off x="1908507" y="348233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22" name="楕円 21">
            <a:extLst>
              <a:ext uri="{FF2B5EF4-FFF2-40B4-BE49-F238E27FC236}">
                <a16:creationId xmlns:a16="http://schemas.microsoft.com/office/drawing/2014/main" id="{1B470F7D-D5C1-4D9C-9282-120F6D0E334D}"/>
              </a:ext>
            </a:extLst>
          </p:cNvPr>
          <p:cNvSpPr/>
          <p:nvPr/>
        </p:nvSpPr>
        <p:spPr>
          <a:xfrm>
            <a:off x="4156407" y="279215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sp>
        <p:nvSpPr>
          <p:cNvPr id="23" name="楕円 22">
            <a:extLst>
              <a:ext uri="{FF2B5EF4-FFF2-40B4-BE49-F238E27FC236}">
                <a16:creationId xmlns:a16="http://schemas.microsoft.com/office/drawing/2014/main" id="{F87756C1-1844-4D22-9D69-2FE4E56A1B90}"/>
              </a:ext>
            </a:extLst>
          </p:cNvPr>
          <p:cNvSpPr/>
          <p:nvPr/>
        </p:nvSpPr>
        <p:spPr>
          <a:xfrm>
            <a:off x="3804337" y="512384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sp>
        <p:nvSpPr>
          <p:cNvPr id="24" name="楕円 23">
            <a:extLst>
              <a:ext uri="{FF2B5EF4-FFF2-40B4-BE49-F238E27FC236}">
                <a16:creationId xmlns:a16="http://schemas.microsoft.com/office/drawing/2014/main" id="{E0464076-7271-49BB-A455-4017E699C0C7}"/>
              </a:ext>
            </a:extLst>
          </p:cNvPr>
          <p:cNvSpPr/>
          <p:nvPr/>
        </p:nvSpPr>
        <p:spPr>
          <a:xfrm>
            <a:off x="3804337" y="54253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sp>
        <p:nvSpPr>
          <p:cNvPr id="25" name="楕円 24">
            <a:extLst>
              <a:ext uri="{FF2B5EF4-FFF2-40B4-BE49-F238E27FC236}">
                <a16:creationId xmlns:a16="http://schemas.microsoft.com/office/drawing/2014/main" id="{1988DCCB-B602-43E4-A71C-275E5C292071}"/>
              </a:ext>
            </a:extLst>
          </p:cNvPr>
          <p:cNvSpPr/>
          <p:nvPr/>
        </p:nvSpPr>
        <p:spPr>
          <a:xfrm>
            <a:off x="8724751" y="610415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sp>
        <p:nvSpPr>
          <p:cNvPr id="26" name="テキスト ボックス 25">
            <a:extLst>
              <a:ext uri="{FF2B5EF4-FFF2-40B4-BE49-F238E27FC236}">
                <a16:creationId xmlns:a16="http://schemas.microsoft.com/office/drawing/2014/main" id="{B66A0D7F-CCE5-4E01-AA2C-884E16227B54}"/>
              </a:ext>
            </a:extLst>
          </p:cNvPr>
          <p:cNvSpPr txBox="1"/>
          <p:nvPr/>
        </p:nvSpPr>
        <p:spPr>
          <a:xfrm>
            <a:off x="838200" y="1450181"/>
            <a:ext cx="5660524" cy="738664"/>
          </a:xfrm>
          <a:prstGeom prst="rect">
            <a:avLst/>
          </a:prstGeom>
          <a:noFill/>
        </p:spPr>
        <p:txBody>
          <a:bodyPr wrap="none" rtlCol="0">
            <a:spAutoFit/>
          </a:bodyPr>
          <a:lstStyle/>
          <a:p>
            <a:r>
              <a:rPr kumimoji="1" lang="en-US" altLang="ja-JP"/>
              <a:t>Visual C++ &gt; </a:t>
            </a:r>
            <a:r>
              <a:rPr kumimoji="1" lang="ja-JP" altLang="en-US"/>
              <a:t>クロスプラットフォーム </a:t>
            </a:r>
            <a:r>
              <a:rPr kumimoji="1" lang="en-US" altLang="ja-JP"/>
              <a:t>&gt; Azure Sphere</a:t>
            </a:r>
          </a:p>
          <a:p>
            <a:pPr>
              <a:lnSpc>
                <a:spcPct val="150000"/>
              </a:lnSpc>
            </a:pPr>
            <a:r>
              <a:rPr lang="en-US" altLang="ja-JP"/>
              <a:t>Blink Sample for MT3620 RDB</a:t>
            </a:r>
            <a:endParaRPr kumimoji="1" lang="ja-JP" altLang="en-US"/>
          </a:p>
        </p:txBody>
      </p:sp>
      <p:sp>
        <p:nvSpPr>
          <p:cNvPr id="16" name="テキスト ボックス 15">
            <a:extLst>
              <a:ext uri="{FF2B5EF4-FFF2-40B4-BE49-F238E27FC236}">
                <a16:creationId xmlns:a16="http://schemas.microsoft.com/office/drawing/2014/main" id="{CF5E49FC-766E-4F46-AB27-34D27C249E6A}"/>
              </a:ext>
            </a:extLst>
          </p:cNvPr>
          <p:cNvSpPr txBox="1"/>
          <p:nvPr/>
        </p:nvSpPr>
        <p:spPr>
          <a:xfrm>
            <a:off x="686782" y="6479214"/>
            <a:ext cx="6032421" cy="369332"/>
          </a:xfrm>
          <a:prstGeom prst="rect">
            <a:avLst/>
          </a:prstGeom>
          <a:noFill/>
        </p:spPr>
        <p:txBody>
          <a:bodyPr wrap="none" rtlCol="0">
            <a:spAutoFit/>
          </a:bodyPr>
          <a:lstStyle/>
          <a:p>
            <a:r>
              <a:rPr lang="ja-JP" altLang="en-US"/>
              <a:t>本ハンズオンでは、</a:t>
            </a:r>
            <a:r>
              <a:rPr lang="en-US" altLang="ja-JP"/>
              <a:t>C:\AzureSphere</a:t>
            </a:r>
            <a:r>
              <a:rPr lang="ja-JP" altLang="en-US"/>
              <a:t> を指定してください</a:t>
            </a:r>
            <a:endParaRPr kumimoji="1" lang="ja-JP" altLang="en-US"/>
          </a:p>
        </p:txBody>
      </p:sp>
      <p:cxnSp>
        <p:nvCxnSpPr>
          <p:cNvPr id="18" name="直線コネクタ 17">
            <a:extLst>
              <a:ext uri="{FF2B5EF4-FFF2-40B4-BE49-F238E27FC236}">
                <a16:creationId xmlns:a16="http://schemas.microsoft.com/office/drawing/2014/main" id="{C7C9BE0B-422A-4698-BB6F-A29614BA3B82}"/>
              </a:ext>
            </a:extLst>
          </p:cNvPr>
          <p:cNvCxnSpPr>
            <a:cxnSpLocks/>
            <a:endCxn id="16" idx="0"/>
          </p:cNvCxnSpPr>
          <p:nvPr/>
        </p:nvCxnSpPr>
        <p:spPr>
          <a:xfrm>
            <a:off x="3250918" y="5600696"/>
            <a:ext cx="452075" cy="878518"/>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20" name="直線コネクタ 19">
            <a:extLst>
              <a:ext uri="{FF2B5EF4-FFF2-40B4-BE49-F238E27FC236}">
                <a16:creationId xmlns:a16="http://schemas.microsoft.com/office/drawing/2014/main" id="{87AC603A-080F-45F0-ABD8-71EFC9667B52}"/>
              </a:ext>
            </a:extLst>
          </p:cNvPr>
          <p:cNvCxnSpPr>
            <a:cxnSpLocks/>
          </p:cNvCxnSpPr>
          <p:nvPr/>
        </p:nvCxnSpPr>
        <p:spPr>
          <a:xfrm>
            <a:off x="2827511" y="6795416"/>
            <a:ext cx="1655444"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03781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正方形/長方形 22">
            <a:extLst>
              <a:ext uri="{FF2B5EF4-FFF2-40B4-BE49-F238E27FC236}">
                <a16:creationId xmlns:a16="http://schemas.microsoft.com/office/drawing/2014/main" id="{B554EA5C-E59F-41C3-A8DC-5A66C504A3D1}"/>
              </a:ext>
            </a:extLst>
          </p:cNvPr>
          <p:cNvSpPr/>
          <p:nvPr/>
        </p:nvSpPr>
        <p:spPr>
          <a:xfrm>
            <a:off x="1133072" y="2060020"/>
            <a:ext cx="1783725" cy="874802"/>
          </a:xfrm>
          <a:prstGeom prst="rect">
            <a:avLst/>
          </a:prstGeom>
          <a:solidFill>
            <a:srgbClr val="006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Azure IoT Hub</a:t>
            </a:r>
            <a:endParaRPr kumimoji="1" lang="ja-JP" altLang="en-US"/>
          </a:p>
        </p:txBody>
      </p:sp>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normAutofit/>
          </a:bodyPr>
          <a:lstStyle/>
          <a:p>
            <a:r>
              <a:rPr lang="en-US" altLang="ja-JP"/>
              <a:t>Lab#5 </a:t>
            </a:r>
            <a:r>
              <a:rPr lang="en-US" altLang="ja-JP" sz="3600"/>
              <a:t>Create Telemetry App from the Blank App</a:t>
            </a:r>
            <a:endParaRPr kumimoji="1" lang="ja-JP" altLang="en-US"/>
          </a:p>
        </p:txBody>
      </p:sp>
      <p:sp>
        <p:nvSpPr>
          <p:cNvPr id="3" name="正方形/長方形 2">
            <a:extLst>
              <a:ext uri="{FF2B5EF4-FFF2-40B4-BE49-F238E27FC236}">
                <a16:creationId xmlns:a16="http://schemas.microsoft.com/office/drawing/2014/main" id="{CB4EDD52-2336-46D6-857F-9EBA561564EE}"/>
              </a:ext>
            </a:extLst>
          </p:cNvPr>
          <p:cNvSpPr/>
          <p:nvPr/>
        </p:nvSpPr>
        <p:spPr>
          <a:xfrm>
            <a:off x="716194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4301523"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5782593" y="2497421"/>
            <a:ext cx="137935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6169587" y="2128089"/>
            <a:ext cx="614271" cy="369332"/>
          </a:xfrm>
          <a:prstGeom prst="rect">
            <a:avLst/>
          </a:prstGeom>
          <a:noFill/>
        </p:spPr>
        <p:txBody>
          <a:bodyPr wrap="none" rtlCol="0">
            <a:spAutoFit/>
          </a:bodyPr>
          <a:lstStyle/>
          <a:p>
            <a:pPr algn="ctr"/>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870378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9261438" y="1904197"/>
            <a:ext cx="1221809" cy="369332"/>
          </a:xfrm>
          <a:prstGeom prst="rect">
            <a:avLst/>
          </a:prstGeom>
          <a:noFill/>
        </p:spPr>
        <p:txBody>
          <a:bodyPr wrap="none" rtlCol="0">
            <a:spAutoFit/>
          </a:bodyPr>
          <a:lstStyle/>
          <a:p>
            <a:r>
              <a:rPr kumimoji="1" lang="en-US" altLang="ja-JP"/>
              <a:t>Blank App</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4301523" y="4234649"/>
            <a:ext cx="3962944" cy="2125390"/>
          </a:xfrm>
          <a:prstGeom prst="rect">
            <a:avLst/>
          </a:prstGeom>
          <a:noFill/>
        </p:spPr>
        <p:txBody>
          <a:bodyPr wrap="none" rtlCol="0">
            <a:spAutoFit/>
          </a:bodyPr>
          <a:lstStyle/>
          <a:p>
            <a:pPr marL="342900" indent="-342900">
              <a:lnSpc>
                <a:spcPct val="150000"/>
              </a:lnSpc>
              <a:buAutoNum type="arabicPeriod"/>
            </a:pPr>
            <a:r>
              <a:rPr kumimoji="1" lang="en-US" altLang="ja-JP"/>
              <a:t>IoT Hub</a:t>
            </a:r>
            <a:r>
              <a:rPr kumimoji="1" lang="ja-JP" altLang="en-US"/>
              <a:t>にデバイスを作成</a:t>
            </a:r>
            <a:endParaRPr kumimoji="1" lang="en-US" altLang="ja-JP"/>
          </a:p>
          <a:p>
            <a:pPr marL="342900" indent="-342900">
              <a:lnSpc>
                <a:spcPct val="150000"/>
              </a:lnSpc>
              <a:buAutoNum type="arabicPeriod"/>
            </a:pPr>
            <a:r>
              <a:rPr lang="en-US" altLang="ja-JP"/>
              <a:t>Wi-Fi</a:t>
            </a:r>
            <a:r>
              <a:rPr lang="ja-JP" altLang="en-US"/>
              <a:t>接続を設定</a:t>
            </a:r>
            <a:endParaRPr lang="en-US" altLang="ja-JP"/>
          </a:p>
          <a:p>
            <a:pPr marL="342900" indent="-342900">
              <a:lnSpc>
                <a:spcPct val="150000"/>
              </a:lnSpc>
              <a:buAutoNum type="arabicPeriod"/>
            </a:pPr>
            <a:r>
              <a:rPr kumimoji="1" lang="en-US" altLang="ja-JP"/>
              <a:t>easyio</a:t>
            </a:r>
            <a:r>
              <a:rPr kumimoji="1" lang="ja-JP" altLang="en-US"/>
              <a:t>をクローン</a:t>
            </a:r>
            <a:endParaRPr kumimoji="1" lang="en-US" altLang="ja-JP"/>
          </a:p>
          <a:p>
            <a:pPr marL="342900" indent="-342900">
              <a:lnSpc>
                <a:spcPct val="150000"/>
              </a:lnSpc>
              <a:buAutoNum type="arabicPeriod"/>
            </a:pPr>
            <a:r>
              <a:rPr lang="en-US" altLang="ja-JP"/>
              <a:t>Blank App</a:t>
            </a:r>
            <a:r>
              <a:rPr lang="ja-JP" altLang="en-US"/>
              <a:t>を新規作成</a:t>
            </a:r>
            <a:endParaRPr lang="en-US" altLang="ja-JP"/>
          </a:p>
          <a:p>
            <a:pPr marL="342900" indent="-342900">
              <a:lnSpc>
                <a:spcPct val="150000"/>
              </a:lnSpc>
              <a:buAutoNum type="arabicPeriod"/>
            </a:pPr>
            <a:r>
              <a:rPr lang="en-US" altLang="ja-JP"/>
              <a:t>easyio</a:t>
            </a:r>
            <a:r>
              <a:rPr lang="ja-JP" altLang="en-US"/>
              <a:t>プロジェクトを追加・参照</a:t>
            </a:r>
            <a:endParaRPr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4301523"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3376245" cy="4633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Azure IoT Device SDK</a:t>
            </a:r>
            <a:r>
              <a:rPr kumimoji="1" lang="ja-JP" altLang="en-US"/>
              <a:t>の理解</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60</a:t>
            </a:fld>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8821983" y="2443868"/>
            <a:ext cx="2473753" cy="369332"/>
          </a:xfrm>
          <a:prstGeom prst="rect">
            <a:avLst/>
          </a:prstGeom>
          <a:solidFill>
            <a:schemeClr val="tx1"/>
          </a:solidFill>
        </p:spPr>
        <p:txBody>
          <a:bodyPr wrap="none" rtlCol="0" anchor="ctr">
            <a:noAutofit/>
          </a:bodyPr>
          <a:lstStyle/>
          <a:p>
            <a:pPr algn="ctr"/>
            <a:r>
              <a:rPr lang="en-US" altLang="ja-JP">
                <a:solidFill>
                  <a:schemeClr val="bg1"/>
                </a:solidFill>
              </a:rPr>
              <a:t>Mt3620App3</a:t>
            </a:r>
          </a:p>
        </p:txBody>
      </p:sp>
      <p:pic>
        <p:nvPicPr>
          <p:cNvPr id="11" name="図 10">
            <a:extLst>
              <a:ext uri="{FF2B5EF4-FFF2-40B4-BE49-F238E27FC236}">
                <a16:creationId xmlns:a16="http://schemas.microsoft.com/office/drawing/2014/main" id="{A17E2A15-B9EB-4718-AC78-D3BA4382862E}"/>
              </a:ext>
            </a:extLst>
          </p:cNvPr>
          <p:cNvPicPr>
            <a:picLocks noChangeAspect="1"/>
          </p:cNvPicPr>
          <p:nvPr/>
        </p:nvPicPr>
        <p:blipFill>
          <a:blip r:embed="rId3"/>
          <a:stretch>
            <a:fillRect/>
          </a:stretch>
        </p:blipFill>
        <p:spPr>
          <a:xfrm>
            <a:off x="854242" y="1810034"/>
            <a:ext cx="557659" cy="557659"/>
          </a:xfrm>
          <a:prstGeom prst="rect">
            <a:avLst/>
          </a:prstGeom>
        </p:spPr>
      </p:pic>
      <p:cxnSp>
        <p:nvCxnSpPr>
          <p:cNvPr id="24" name="直線コネクタ 23">
            <a:extLst>
              <a:ext uri="{FF2B5EF4-FFF2-40B4-BE49-F238E27FC236}">
                <a16:creationId xmlns:a16="http://schemas.microsoft.com/office/drawing/2014/main" id="{8F104C2C-0F9A-422F-92D3-D0808325152D}"/>
              </a:ext>
            </a:extLst>
          </p:cNvPr>
          <p:cNvCxnSpPr>
            <a:cxnSpLocks/>
            <a:stCxn id="23" idx="3"/>
            <a:endCxn id="4" idx="1"/>
          </p:cNvCxnSpPr>
          <p:nvPr/>
        </p:nvCxnSpPr>
        <p:spPr>
          <a:xfrm>
            <a:off x="2916797" y="2497421"/>
            <a:ext cx="1384726"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78A35BA-8E2C-440D-A273-E39E01C5D621}"/>
              </a:ext>
            </a:extLst>
          </p:cNvPr>
          <p:cNvSpPr txBox="1"/>
          <p:nvPr/>
        </p:nvSpPr>
        <p:spPr>
          <a:xfrm>
            <a:off x="3266213" y="2128089"/>
            <a:ext cx="694421" cy="369332"/>
          </a:xfrm>
          <a:prstGeom prst="rect">
            <a:avLst/>
          </a:prstGeom>
          <a:noFill/>
        </p:spPr>
        <p:txBody>
          <a:bodyPr wrap="none" rtlCol="0">
            <a:spAutoFit/>
          </a:bodyPr>
          <a:lstStyle/>
          <a:p>
            <a:pPr algn="ctr"/>
            <a:r>
              <a:rPr kumimoji="1" lang="en-US" altLang="ja-JP"/>
              <a:t>Wi-Fi</a:t>
            </a:r>
            <a:endParaRPr kumimoji="1" lang="ja-JP" altLang="en-US"/>
          </a:p>
        </p:txBody>
      </p:sp>
      <p:sp>
        <p:nvSpPr>
          <p:cNvPr id="22" name="テキスト ボックス 21">
            <a:extLst>
              <a:ext uri="{FF2B5EF4-FFF2-40B4-BE49-F238E27FC236}">
                <a16:creationId xmlns:a16="http://schemas.microsoft.com/office/drawing/2014/main" id="{46A5200B-F7D5-4FD2-B034-34151B2F9AA8}"/>
              </a:ext>
            </a:extLst>
          </p:cNvPr>
          <p:cNvSpPr txBox="1"/>
          <p:nvPr/>
        </p:nvSpPr>
        <p:spPr>
          <a:xfrm>
            <a:off x="8821982" y="2805849"/>
            <a:ext cx="2473753" cy="369332"/>
          </a:xfrm>
          <a:prstGeom prst="rect">
            <a:avLst/>
          </a:prstGeom>
          <a:solidFill>
            <a:schemeClr val="accent2"/>
          </a:solidFill>
        </p:spPr>
        <p:txBody>
          <a:bodyPr wrap="none" rtlCol="0" anchor="ctr">
            <a:noAutofit/>
          </a:bodyPr>
          <a:lstStyle/>
          <a:p>
            <a:pPr algn="ctr"/>
            <a:r>
              <a:rPr lang="en-US" altLang="ja-JP">
                <a:solidFill>
                  <a:schemeClr val="bg1"/>
                </a:solidFill>
              </a:rPr>
              <a:t>easyio</a:t>
            </a:r>
            <a:endParaRPr kumimoji="1" lang="ja-JP" altLang="en-US">
              <a:solidFill>
                <a:schemeClr val="bg1"/>
              </a:solidFill>
            </a:endParaRPr>
          </a:p>
        </p:txBody>
      </p:sp>
      <p:sp>
        <p:nvSpPr>
          <p:cNvPr id="26" name="テキスト ボックス 25">
            <a:extLst>
              <a:ext uri="{FF2B5EF4-FFF2-40B4-BE49-F238E27FC236}">
                <a16:creationId xmlns:a16="http://schemas.microsoft.com/office/drawing/2014/main" id="{095EF538-94AC-44A3-B644-76DAA863EC52}"/>
              </a:ext>
            </a:extLst>
          </p:cNvPr>
          <p:cNvSpPr txBox="1"/>
          <p:nvPr/>
        </p:nvSpPr>
        <p:spPr>
          <a:xfrm>
            <a:off x="8264467" y="4234649"/>
            <a:ext cx="3433953" cy="1292662"/>
          </a:xfrm>
          <a:prstGeom prst="rect">
            <a:avLst/>
          </a:prstGeom>
          <a:noFill/>
        </p:spPr>
        <p:txBody>
          <a:bodyPr wrap="none" rtlCol="0">
            <a:spAutoFit/>
          </a:bodyPr>
          <a:lstStyle/>
          <a:p>
            <a:pPr marL="342900" indent="-342900">
              <a:lnSpc>
                <a:spcPct val="150000"/>
              </a:lnSpc>
              <a:buFont typeface="+mj-lt"/>
              <a:buAutoNum type="arabicPeriod" startAt="6"/>
            </a:pPr>
            <a:r>
              <a:rPr lang="en-US" altLang="ja-JP"/>
              <a:t>Azure IoT Device SDK</a:t>
            </a:r>
            <a:r>
              <a:rPr lang="ja-JP" altLang="en-US"/>
              <a:t>を追加</a:t>
            </a:r>
            <a:endParaRPr lang="en-US" altLang="ja-JP"/>
          </a:p>
          <a:p>
            <a:pPr marL="342900" indent="-342900">
              <a:lnSpc>
                <a:spcPct val="150000"/>
              </a:lnSpc>
              <a:buAutoNum type="arabicPeriod" startAt="6"/>
            </a:pPr>
            <a:r>
              <a:rPr lang="ja-JP" altLang="en-US"/>
              <a:t>コードを追加</a:t>
            </a:r>
            <a:endParaRPr lang="en-US" altLang="ja-JP"/>
          </a:p>
          <a:p>
            <a:pPr marL="342900" indent="-342900">
              <a:lnSpc>
                <a:spcPct val="150000"/>
              </a:lnSpc>
              <a:buAutoNum type="arabicPeriod" startAt="6"/>
            </a:pPr>
            <a:endParaRPr lang="en-US" altLang="ja-JP"/>
          </a:p>
        </p:txBody>
      </p:sp>
    </p:spTree>
    <p:extLst>
      <p:ext uri="{BB962C8B-B14F-4D97-AF65-F5344CB8AC3E}">
        <p14:creationId xmlns:p14="http://schemas.microsoft.com/office/powerpoint/2010/main" val="30183351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0E45ED41-899E-4387-B1EB-670C5B233F6A}"/>
              </a:ext>
            </a:extLst>
          </p:cNvPr>
          <p:cNvSpPr>
            <a:spLocks noGrp="1"/>
          </p:cNvSpPr>
          <p:nvPr>
            <p:ph type="title"/>
          </p:nvPr>
        </p:nvSpPr>
        <p:spPr/>
        <p:txBody>
          <a:bodyPr/>
          <a:lstStyle/>
          <a:p>
            <a:r>
              <a:rPr lang="en-US" altLang="ja-JP"/>
              <a:t>Lab#5.1 IoT Hub</a:t>
            </a:r>
            <a:r>
              <a:rPr lang="ja-JP" altLang="en-US"/>
              <a:t>にデバイスを作成</a:t>
            </a:r>
            <a:endParaRPr kumimoji="1" lang="ja-JP" altLang="en-US"/>
          </a:p>
        </p:txBody>
      </p:sp>
      <p:sp>
        <p:nvSpPr>
          <p:cNvPr id="3" name="スライド番号プレースホルダー 2">
            <a:extLst>
              <a:ext uri="{FF2B5EF4-FFF2-40B4-BE49-F238E27FC236}">
                <a16:creationId xmlns:a16="http://schemas.microsoft.com/office/drawing/2014/main" id="{AB67FD33-2B32-4B4C-B214-BED018A115D5}"/>
              </a:ext>
            </a:extLst>
          </p:cNvPr>
          <p:cNvSpPr>
            <a:spLocks noGrp="1"/>
          </p:cNvSpPr>
          <p:nvPr>
            <p:ph type="sldNum" sz="quarter" idx="12"/>
          </p:nvPr>
        </p:nvSpPr>
        <p:spPr/>
        <p:txBody>
          <a:bodyPr/>
          <a:lstStyle/>
          <a:p>
            <a:fld id="{C19A29C7-8A9E-4D2D-BDFB-5A77C3E24864}" type="slidenum">
              <a:rPr kumimoji="1" lang="ja-JP" altLang="en-US" smtClean="0"/>
              <a:t>61</a:t>
            </a:fld>
            <a:endParaRPr kumimoji="1" lang="ja-JP" altLang="en-US"/>
          </a:p>
        </p:txBody>
      </p:sp>
      <p:sp>
        <p:nvSpPr>
          <p:cNvPr id="17" name="テキスト ボックス 16">
            <a:extLst>
              <a:ext uri="{FF2B5EF4-FFF2-40B4-BE49-F238E27FC236}">
                <a16:creationId xmlns:a16="http://schemas.microsoft.com/office/drawing/2014/main" id="{1AD754BA-439F-4C78-A15F-BC7913EEE8B2}"/>
              </a:ext>
            </a:extLst>
          </p:cNvPr>
          <p:cNvSpPr txBox="1"/>
          <p:nvPr/>
        </p:nvSpPr>
        <p:spPr>
          <a:xfrm>
            <a:off x="4875154" y="5146290"/>
            <a:ext cx="2441694" cy="769441"/>
          </a:xfrm>
          <a:prstGeom prst="rect">
            <a:avLst/>
          </a:prstGeom>
          <a:noFill/>
        </p:spPr>
        <p:txBody>
          <a:bodyPr wrap="none" rtlCol="0">
            <a:spAutoFit/>
          </a:bodyPr>
          <a:lstStyle/>
          <a:p>
            <a:pPr algn="ctr"/>
            <a:r>
              <a:rPr kumimoji="1" lang="ja-JP" altLang="en-US" sz="4400"/>
              <a:t>（省略）</a:t>
            </a:r>
          </a:p>
        </p:txBody>
      </p:sp>
      <p:sp>
        <p:nvSpPr>
          <p:cNvPr id="18" name="タイトル 1">
            <a:extLst>
              <a:ext uri="{FF2B5EF4-FFF2-40B4-BE49-F238E27FC236}">
                <a16:creationId xmlns:a16="http://schemas.microsoft.com/office/drawing/2014/main" id="{D8572339-90EA-4AD2-BBBE-AF2EF6ED535C}"/>
              </a:ext>
            </a:extLst>
          </p:cNvPr>
          <p:cNvSpPr txBox="1">
            <a:spLocks/>
          </p:cNvSpPr>
          <p:nvPr/>
        </p:nvSpPr>
        <p:spPr>
          <a:xfrm>
            <a:off x="838200" y="116541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Lab#5.2 Wi-Fi</a:t>
            </a:r>
            <a:r>
              <a:rPr lang="ja-JP" altLang="en-US"/>
              <a:t>接続を設定</a:t>
            </a:r>
          </a:p>
        </p:txBody>
      </p:sp>
      <p:sp>
        <p:nvSpPr>
          <p:cNvPr id="19" name="タイトル 1">
            <a:extLst>
              <a:ext uri="{FF2B5EF4-FFF2-40B4-BE49-F238E27FC236}">
                <a16:creationId xmlns:a16="http://schemas.microsoft.com/office/drawing/2014/main" id="{1BDBB7BA-6D0C-4D05-A00F-1B2EFF9D8C46}"/>
              </a:ext>
            </a:extLst>
          </p:cNvPr>
          <p:cNvSpPr txBox="1">
            <a:spLocks/>
          </p:cNvSpPr>
          <p:nvPr/>
        </p:nvSpPr>
        <p:spPr>
          <a:xfrm>
            <a:off x="838200" y="196571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Lab#5.3 easyio</a:t>
            </a:r>
            <a:r>
              <a:rPr lang="ja-JP" altLang="en-US"/>
              <a:t>をクローン</a:t>
            </a:r>
          </a:p>
        </p:txBody>
      </p:sp>
      <p:sp>
        <p:nvSpPr>
          <p:cNvPr id="20" name="タイトル 1">
            <a:extLst>
              <a:ext uri="{FF2B5EF4-FFF2-40B4-BE49-F238E27FC236}">
                <a16:creationId xmlns:a16="http://schemas.microsoft.com/office/drawing/2014/main" id="{962160DC-12D7-4507-954F-2D424F3D84B6}"/>
              </a:ext>
            </a:extLst>
          </p:cNvPr>
          <p:cNvSpPr txBox="1">
            <a:spLocks/>
          </p:cNvSpPr>
          <p:nvPr/>
        </p:nvSpPr>
        <p:spPr>
          <a:xfrm>
            <a:off x="838200" y="276600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Lab#5.4 Blank App</a:t>
            </a:r>
            <a:r>
              <a:rPr lang="ja-JP" altLang="en-US"/>
              <a:t>を新規作成</a:t>
            </a:r>
          </a:p>
        </p:txBody>
      </p:sp>
      <p:sp>
        <p:nvSpPr>
          <p:cNvPr id="21" name="タイトル 1">
            <a:extLst>
              <a:ext uri="{FF2B5EF4-FFF2-40B4-BE49-F238E27FC236}">
                <a16:creationId xmlns:a16="http://schemas.microsoft.com/office/drawing/2014/main" id="{5FFB10FE-C442-435D-85F6-02E8960DE1DF}"/>
              </a:ext>
            </a:extLst>
          </p:cNvPr>
          <p:cNvSpPr txBox="1">
            <a:spLocks/>
          </p:cNvSpPr>
          <p:nvPr/>
        </p:nvSpPr>
        <p:spPr>
          <a:xfrm>
            <a:off x="838200" y="356629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a:lstStyle>
          <a:p>
            <a:r>
              <a:rPr lang="en-US" altLang="ja-JP"/>
              <a:t>Lab#5.5 </a:t>
            </a:r>
            <a:r>
              <a:rPr lang="en-US" altLang="ja-JP" sz="4000"/>
              <a:t>easyio</a:t>
            </a:r>
            <a:r>
              <a:rPr lang="ja-JP" altLang="en-US" sz="4000"/>
              <a:t>プロジェクトを追加・参照</a:t>
            </a:r>
            <a:endParaRPr lang="ja-JP" altLang="en-US"/>
          </a:p>
        </p:txBody>
      </p:sp>
    </p:spTree>
    <p:extLst>
      <p:ext uri="{BB962C8B-B14F-4D97-AF65-F5344CB8AC3E}">
        <p14:creationId xmlns:p14="http://schemas.microsoft.com/office/powerpoint/2010/main" val="262550093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4A695DDF-B4BC-48A1-B200-432388526977}"/>
              </a:ext>
            </a:extLst>
          </p:cNvPr>
          <p:cNvPicPr>
            <a:picLocks noChangeAspect="1"/>
          </p:cNvPicPr>
          <p:nvPr/>
        </p:nvPicPr>
        <p:blipFill>
          <a:blip r:embed="rId2"/>
          <a:stretch>
            <a:fillRect/>
          </a:stretch>
        </p:blipFill>
        <p:spPr>
          <a:xfrm>
            <a:off x="2722411" y="2268298"/>
            <a:ext cx="6292596" cy="4517185"/>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a:xfrm>
            <a:off x="838200" y="365125"/>
            <a:ext cx="10515600" cy="1325563"/>
          </a:xfrm>
        </p:spPr>
        <p:txBody>
          <a:bodyPr/>
          <a:lstStyle/>
          <a:p>
            <a:r>
              <a:rPr lang="en-US" altLang="ja-JP"/>
              <a:t>Lab#5.6 Azure IoT Device SDK</a:t>
            </a:r>
            <a:r>
              <a:rPr lang="ja-JP" altLang="en-US"/>
              <a:t>を追加</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62</a:t>
            </a:fld>
            <a:endParaRPr kumimoji="1" lang="ja-JP" altLang="en-US"/>
          </a:p>
        </p:txBody>
      </p:sp>
      <p:sp>
        <p:nvSpPr>
          <p:cNvPr id="5" name="テキスト ボックス 4">
            <a:extLst>
              <a:ext uri="{FF2B5EF4-FFF2-40B4-BE49-F238E27FC236}">
                <a16:creationId xmlns:a16="http://schemas.microsoft.com/office/drawing/2014/main" id="{CAF5B0F9-1D34-4204-A587-42B573B5DD09}"/>
              </a:ext>
            </a:extLst>
          </p:cNvPr>
          <p:cNvSpPr txBox="1"/>
          <p:nvPr/>
        </p:nvSpPr>
        <p:spPr>
          <a:xfrm>
            <a:off x="838200" y="1450181"/>
            <a:ext cx="4575291" cy="923330"/>
          </a:xfrm>
          <a:prstGeom prst="rect">
            <a:avLst/>
          </a:prstGeom>
          <a:noFill/>
        </p:spPr>
        <p:txBody>
          <a:bodyPr wrap="none" rtlCol="0">
            <a:spAutoFit/>
          </a:bodyPr>
          <a:lstStyle/>
          <a:p>
            <a:r>
              <a:rPr kumimoji="1" lang="ja-JP" altLang="en-US"/>
              <a:t>プロジェクト（右クリック） </a:t>
            </a:r>
            <a:r>
              <a:rPr kumimoji="1" lang="en-US" altLang="ja-JP"/>
              <a:t>&gt;</a:t>
            </a:r>
            <a:r>
              <a:rPr lang="ja-JP" altLang="en-US"/>
              <a:t> プロパティ</a:t>
            </a:r>
            <a:endParaRPr lang="en-US" altLang="ja-JP"/>
          </a:p>
          <a:p>
            <a:r>
              <a:rPr lang="en-US" altLang="ja-JP"/>
              <a:t>Linker &gt; Input &gt; Library Dependencies</a:t>
            </a:r>
          </a:p>
          <a:p>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2970190" y="3651645"/>
            <a:ext cx="48134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2624875" y="346178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0" name="直線コネクタ 9">
            <a:extLst>
              <a:ext uri="{FF2B5EF4-FFF2-40B4-BE49-F238E27FC236}">
                <a16:creationId xmlns:a16="http://schemas.microsoft.com/office/drawing/2014/main" id="{FED879EE-06E3-4157-AB29-D580227A640D}"/>
              </a:ext>
            </a:extLst>
          </p:cNvPr>
          <p:cNvCxnSpPr>
            <a:cxnSpLocks/>
          </p:cNvCxnSpPr>
          <p:nvPr/>
        </p:nvCxnSpPr>
        <p:spPr>
          <a:xfrm>
            <a:off x="3217050" y="3963566"/>
            <a:ext cx="33751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B246BB4C-EE37-47EE-BBB6-EE7C99EE94D2}"/>
              </a:ext>
            </a:extLst>
          </p:cNvPr>
          <p:cNvSpPr/>
          <p:nvPr/>
        </p:nvSpPr>
        <p:spPr>
          <a:xfrm>
            <a:off x="2871735" y="377370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3" name="直線コネクタ 12">
            <a:extLst>
              <a:ext uri="{FF2B5EF4-FFF2-40B4-BE49-F238E27FC236}">
                <a16:creationId xmlns:a16="http://schemas.microsoft.com/office/drawing/2014/main" id="{50526BC4-0A20-44FB-BE71-3EDAE924CD78}"/>
              </a:ext>
            </a:extLst>
          </p:cNvPr>
          <p:cNvCxnSpPr>
            <a:cxnSpLocks/>
          </p:cNvCxnSpPr>
          <p:nvPr/>
        </p:nvCxnSpPr>
        <p:spPr>
          <a:xfrm>
            <a:off x="7175648" y="3428263"/>
            <a:ext cx="325454"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F4772C4F-A6E5-42B0-9365-FEA626C151F4}"/>
              </a:ext>
            </a:extLst>
          </p:cNvPr>
          <p:cNvSpPr/>
          <p:nvPr/>
        </p:nvSpPr>
        <p:spPr>
          <a:xfrm>
            <a:off x="7598638" y="316099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sp>
        <p:nvSpPr>
          <p:cNvPr id="16" name="テキスト ボックス 15">
            <a:extLst>
              <a:ext uri="{FF2B5EF4-FFF2-40B4-BE49-F238E27FC236}">
                <a16:creationId xmlns:a16="http://schemas.microsoft.com/office/drawing/2014/main" id="{F725EE36-3D01-4801-825E-128192CFAC87}"/>
              </a:ext>
            </a:extLst>
          </p:cNvPr>
          <p:cNvSpPr txBox="1"/>
          <p:nvPr/>
        </p:nvSpPr>
        <p:spPr>
          <a:xfrm>
            <a:off x="9232392" y="3962050"/>
            <a:ext cx="1576589" cy="369332"/>
          </a:xfrm>
          <a:prstGeom prst="rect">
            <a:avLst/>
          </a:prstGeom>
          <a:solidFill>
            <a:schemeClr val="tx1"/>
          </a:solidFill>
        </p:spPr>
        <p:txBody>
          <a:bodyPr wrap="square" rtlCol="0">
            <a:spAutoFit/>
          </a:bodyPr>
          <a:lstStyle/>
          <a:p>
            <a:r>
              <a:rPr kumimoji="1" lang="en-US" altLang="ja-JP">
                <a:solidFill>
                  <a:schemeClr val="bg1"/>
                </a:solidFill>
                <a:latin typeface="Consolas" panose="020B0609020204030204" pitchFamily="49" charset="0"/>
              </a:rPr>
              <a:t>;azureiot</a:t>
            </a:r>
            <a:endParaRPr kumimoji="1" lang="ja-JP" altLang="en-US">
              <a:solidFill>
                <a:schemeClr val="bg1"/>
              </a:solidFill>
              <a:latin typeface="Consolas" panose="020B0609020204030204" pitchFamily="49" charset="0"/>
            </a:endParaRPr>
          </a:p>
        </p:txBody>
      </p:sp>
      <p:cxnSp>
        <p:nvCxnSpPr>
          <p:cNvPr id="17" name="直線コネクタ 16">
            <a:extLst>
              <a:ext uri="{FF2B5EF4-FFF2-40B4-BE49-F238E27FC236}">
                <a16:creationId xmlns:a16="http://schemas.microsoft.com/office/drawing/2014/main" id="{3A8B5CF6-50A1-462C-A750-4D4D750FE3D2}"/>
              </a:ext>
            </a:extLst>
          </p:cNvPr>
          <p:cNvCxnSpPr>
            <a:cxnSpLocks/>
            <a:endCxn id="16" idx="1"/>
          </p:cNvCxnSpPr>
          <p:nvPr/>
        </p:nvCxnSpPr>
        <p:spPr>
          <a:xfrm>
            <a:off x="7548563" y="3428263"/>
            <a:ext cx="1683829" cy="71845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34623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lang="en-US" altLang="ja-JP"/>
              <a:t>Lab#5.7 </a:t>
            </a:r>
            <a:r>
              <a:rPr lang="ja-JP" altLang="en-US"/>
              <a:t>コードを追加</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63</a:t>
            </a:fld>
            <a:endParaRPr kumimoji="1" lang="ja-JP" altLang="en-US"/>
          </a:p>
        </p:txBody>
      </p:sp>
      <p:sp>
        <p:nvSpPr>
          <p:cNvPr id="5" name="テキスト ボックス 4">
            <a:extLst>
              <a:ext uri="{FF2B5EF4-FFF2-40B4-BE49-F238E27FC236}">
                <a16:creationId xmlns:a16="http://schemas.microsoft.com/office/drawing/2014/main" id="{85174538-83AB-49B8-8EFB-F1E8AC93BDC1}"/>
              </a:ext>
            </a:extLst>
          </p:cNvPr>
          <p:cNvSpPr txBox="1"/>
          <p:nvPr/>
        </p:nvSpPr>
        <p:spPr>
          <a:xfrm>
            <a:off x="795528" y="2060019"/>
            <a:ext cx="10558272" cy="948617"/>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#include &lt;azureiot/iothubtransportmqtt.h&gt;</a:t>
            </a:r>
          </a:p>
          <a:p>
            <a:r>
              <a:rPr lang="en-US" altLang="ja-JP">
                <a:solidFill>
                  <a:schemeClr val="bg1"/>
                </a:solidFill>
                <a:latin typeface="Consolas" panose="020B0609020204030204" pitchFamily="49" charset="0"/>
              </a:rPr>
              <a:t>#include &lt;</a:t>
            </a:r>
            <a:r>
              <a:rPr lang="en-US" altLang="ja-JP">
                <a:solidFill>
                  <a:schemeClr val="accent4">
                    <a:lumMod val="60000"/>
                    <a:lumOff val="40000"/>
                  </a:schemeClr>
                </a:solidFill>
                <a:latin typeface="Consolas" panose="020B0609020204030204" pitchFamily="49" charset="0"/>
              </a:rPr>
              <a:t>azureiot/iothub_device_client_ll.h</a:t>
            </a:r>
            <a:r>
              <a:rPr lang="en-US" altLang="ja-JP">
                <a:solidFill>
                  <a:schemeClr val="bg1"/>
                </a:solidFill>
                <a:latin typeface="Consolas" panose="020B0609020204030204" pitchFamily="49" charset="0"/>
              </a:rPr>
              <a:t>&gt;</a:t>
            </a:r>
          </a:p>
          <a:p>
            <a:r>
              <a:rPr lang="en-US" altLang="ja-JP">
                <a:solidFill>
                  <a:schemeClr val="bg1"/>
                </a:solidFill>
                <a:latin typeface="Consolas" panose="020B0609020204030204" pitchFamily="49" charset="0"/>
              </a:rPr>
              <a:t>#include &lt;assert.h&gt;</a:t>
            </a:r>
          </a:p>
        </p:txBody>
      </p:sp>
      <p:sp>
        <p:nvSpPr>
          <p:cNvPr id="6" name="テキスト ボックス 5">
            <a:extLst>
              <a:ext uri="{FF2B5EF4-FFF2-40B4-BE49-F238E27FC236}">
                <a16:creationId xmlns:a16="http://schemas.microsoft.com/office/drawing/2014/main" id="{567D46BD-4928-4981-9EAB-1782BA6DA542}"/>
              </a:ext>
            </a:extLst>
          </p:cNvPr>
          <p:cNvSpPr txBox="1"/>
          <p:nvPr/>
        </p:nvSpPr>
        <p:spPr>
          <a:xfrm>
            <a:off x="795528" y="3548133"/>
            <a:ext cx="10558272" cy="780400"/>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#define CONNECTION_STRING   "</a:t>
            </a:r>
            <a:r>
              <a:rPr lang="ja-JP" altLang="en-US">
                <a:solidFill>
                  <a:schemeClr val="bg1"/>
                </a:solidFill>
                <a:latin typeface="Consolas" panose="020B0609020204030204" pitchFamily="49" charset="0"/>
              </a:rPr>
              <a:t>具体的な接続文字列</a:t>
            </a:r>
            <a:r>
              <a:rPr lang="en-US" altLang="ja-JP">
                <a:solidFill>
                  <a:schemeClr val="bg1"/>
                </a:solidFill>
                <a:latin typeface="Consolas" panose="020B0609020204030204" pitchFamily="49" charset="0"/>
              </a:rPr>
              <a:t>"</a:t>
            </a:r>
          </a:p>
        </p:txBody>
      </p:sp>
      <p:sp>
        <p:nvSpPr>
          <p:cNvPr id="8" name="テキスト ボックス 7">
            <a:extLst>
              <a:ext uri="{FF2B5EF4-FFF2-40B4-BE49-F238E27FC236}">
                <a16:creationId xmlns:a16="http://schemas.microsoft.com/office/drawing/2014/main" id="{C5A3456B-D4E5-44C8-8892-1261B87C6D93}"/>
              </a:ext>
            </a:extLst>
          </p:cNvPr>
          <p:cNvSpPr txBox="1"/>
          <p:nvPr/>
        </p:nvSpPr>
        <p:spPr>
          <a:xfrm>
            <a:off x="795528" y="1690688"/>
            <a:ext cx="4221027" cy="369332"/>
          </a:xfrm>
          <a:prstGeom prst="rect">
            <a:avLst/>
          </a:prstGeom>
          <a:noFill/>
        </p:spPr>
        <p:txBody>
          <a:bodyPr wrap="none" rtlCol="0">
            <a:spAutoFit/>
          </a:bodyPr>
          <a:lstStyle/>
          <a:p>
            <a:r>
              <a:rPr kumimoji="1" lang="en-US" altLang="ja-JP"/>
              <a:t>main.c: </a:t>
            </a:r>
            <a:r>
              <a:rPr kumimoji="1" lang="ja-JP" altLang="en-US"/>
              <a:t>ヘッダファイルをインクルード</a:t>
            </a:r>
          </a:p>
        </p:txBody>
      </p:sp>
      <p:sp>
        <p:nvSpPr>
          <p:cNvPr id="9" name="テキスト ボックス 8">
            <a:extLst>
              <a:ext uri="{FF2B5EF4-FFF2-40B4-BE49-F238E27FC236}">
                <a16:creationId xmlns:a16="http://schemas.microsoft.com/office/drawing/2014/main" id="{8DDE56C9-1EE3-44D2-B3F7-C851D2BCF4C0}"/>
              </a:ext>
            </a:extLst>
          </p:cNvPr>
          <p:cNvSpPr txBox="1"/>
          <p:nvPr/>
        </p:nvSpPr>
        <p:spPr>
          <a:xfrm>
            <a:off x="795528" y="3178801"/>
            <a:ext cx="6816980" cy="369332"/>
          </a:xfrm>
          <a:prstGeom prst="rect">
            <a:avLst/>
          </a:prstGeom>
          <a:noFill/>
        </p:spPr>
        <p:txBody>
          <a:bodyPr wrap="square" rtlCol="0">
            <a:spAutoFit/>
          </a:bodyPr>
          <a:lstStyle/>
          <a:p>
            <a:r>
              <a:rPr kumimoji="1" lang="en-US" altLang="ja-JP"/>
              <a:t>main.c: </a:t>
            </a:r>
            <a:r>
              <a:rPr kumimoji="1" lang="ja-JP" altLang="en-US"/>
              <a:t>接続文字列</a:t>
            </a:r>
          </a:p>
        </p:txBody>
      </p:sp>
      <p:sp>
        <p:nvSpPr>
          <p:cNvPr id="10" name="テキスト ボックス 9">
            <a:extLst>
              <a:ext uri="{FF2B5EF4-FFF2-40B4-BE49-F238E27FC236}">
                <a16:creationId xmlns:a16="http://schemas.microsoft.com/office/drawing/2014/main" id="{1114C823-7E21-4F4B-AADE-5A73B41305FA}"/>
              </a:ext>
            </a:extLst>
          </p:cNvPr>
          <p:cNvSpPr txBox="1"/>
          <p:nvPr/>
        </p:nvSpPr>
        <p:spPr>
          <a:xfrm>
            <a:off x="795528" y="5276984"/>
            <a:ext cx="10558272" cy="472122"/>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 "AllowedConnections": [ "</a:t>
            </a:r>
            <a:r>
              <a:rPr lang="ja-JP" altLang="en-US">
                <a:solidFill>
                  <a:schemeClr val="bg1"/>
                </a:solidFill>
                <a:latin typeface="Consolas" panose="020B0609020204030204" pitchFamily="49" charset="0"/>
              </a:rPr>
              <a:t>名前</a:t>
            </a:r>
            <a:r>
              <a:rPr lang="en-US" altLang="ja-JP">
                <a:solidFill>
                  <a:schemeClr val="bg1"/>
                </a:solidFill>
                <a:latin typeface="Consolas" panose="020B0609020204030204" pitchFamily="49" charset="0"/>
              </a:rPr>
              <a:t>.azure-devices.net" ],</a:t>
            </a:r>
          </a:p>
        </p:txBody>
      </p:sp>
      <p:sp>
        <p:nvSpPr>
          <p:cNvPr id="11" name="テキスト ボックス 10">
            <a:extLst>
              <a:ext uri="{FF2B5EF4-FFF2-40B4-BE49-F238E27FC236}">
                <a16:creationId xmlns:a16="http://schemas.microsoft.com/office/drawing/2014/main" id="{1F75A829-8B44-416B-8584-BFBA215656BB}"/>
              </a:ext>
            </a:extLst>
          </p:cNvPr>
          <p:cNvSpPr txBox="1"/>
          <p:nvPr/>
        </p:nvSpPr>
        <p:spPr>
          <a:xfrm>
            <a:off x="795528" y="4907652"/>
            <a:ext cx="2071401" cy="369332"/>
          </a:xfrm>
          <a:prstGeom prst="rect">
            <a:avLst/>
          </a:prstGeom>
          <a:noFill/>
        </p:spPr>
        <p:txBody>
          <a:bodyPr wrap="none" rtlCol="0">
            <a:spAutoFit/>
          </a:bodyPr>
          <a:lstStyle/>
          <a:p>
            <a:r>
              <a:rPr kumimoji="1" lang="en-US" altLang="ja-JP"/>
              <a:t>app_manifest.json</a:t>
            </a:r>
            <a:endParaRPr kumimoji="1" lang="ja-JP" altLang="en-US"/>
          </a:p>
        </p:txBody>
      </p:sp>
    </p:spTree>
    <p:extLst>
      <p:ext uri="{BB962C8B-B14F-4D97-AF65-F5344CB8AC3E}">
        <p14:creationId xmlns:p14="http://schemas.microsoft.com/office/powerpoint/2010/main" val="15668526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lang="en-US" altLang="ja-JP"/>
              <a:t>Lab#5.7 </a:t>
            </a:r>
            <a:r>
              <a:rPr lang="ja-JP" altLang="en-US"/>
              <a:t>コードを追加</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64</a:t>
            </a:fld>
            <a:endParaRPr kumimoji="1" lang="ja-JP" altLang="en-US"/>
          </a:p>
        </p:txBody>
      </p:sp>
      <p:sp>
        <p:nvSpPr>
          <p:cNvPr id="5" name="テキスト ボックス 4">
            <a:extLst>
              <a:ext uri="{FF2B5EF4-FFF2-40B4-BE49-F238E27FC236}">
                <a16:creationId xmlns:a16="http://schemas.microsoft.com/office/drawing/2014/main" id="{85174538-83AB-49B8-8EFB-F1E8AC93BDC1}"/>
              </a:ext>
            </a:extLst>
          </p:cNvPr>
          <p:cNvSpPr txBox="1"/>
          <p:nvPr/>
        </p:nvSpPr>
        <p:spPr>
          <a:xfrm>
            <a:off x="2598063" y="1690688"/>
            <a:ext cx="7695329" cy="5066495"/>
          </a:xfrm>
          <a:prstGeom prst="rect">
            <a:avLst/>
          </a:prstGeom>
          <a:solidFill>
            <a:schemeClr val="tx1"/>
          </a:solidFill>
        </p:spPr>
        <p:txBody>
          <a:bodyPr wrap="none" rtlCol="0">
            <a:noAutofit/>
          </a:bodyPr>
          <a:lstStyle/>
          <a:p>
            <a:r>
              <a:rPr lang="en-US" altLang="ja-JP" sz="1400">
                <a:solidFill>
                  <a:schemeClr val="bg1"/>
                </a:solidFill>
                <a:latin typeface="Consolas" panose="020B0609020204030204" pitchFamily="49" charset="0"/>
              </a:rPr>
              <a:t>static const char azureIoTCertificatesX[] =</a:t>
            </a:r>
          </a:p>
          <a:p>
            <a:r>
              <a:rPr lang="en-US" altLang="ja-JP" sz="1400">
                <a:solidFill>
                  <a:schemeClr val="bg1"/>
                </a:solidFill>
                <a:latin typeface="Consolas" panose="020B0609020204030204" pitchFamily="49" charset="0"/>
              </a:rPr>
              <a:t>/* Baltimore */</a:t>
            </a:r>
          </a:p>
          <a:p>
            <a:r>
              <a:rPr lang="en-US" altLang="ja-JP" sz="1400">
                <a:solidFill>
                  <a:schemeClr val="bg1"/>
                </a:solidFill>
                <a:latin typeface="Consolas" panose="020B0609020204030204" pitchFamily="49" charset="0"/>
              </a:rPr>
              <a:t>"-----BEGIN CERTIFICATE-----\r\n"</a:t>
            </a:r>
          </a:p>
          <a:p>
            <a:r>
              <a:rPr lang="en-US" altLang="ja-JP" sz="1400">
                <a:solidFill>
                  <a:schemeClr val="bg1"/>
                </a:solidFill>
                <a:latin typeface="Consolas" panose="020B0609020204030204" pitchFamily="49" charset="0"/>
              </a:rPr>
              <a:t>"MIIDdzCCAl+gAwIBAgIEAgAAuTANBgkqhkiG9w0BAQUFADBaMQswCQYDVQQGEwJJ\r\n"</a:t>
            </a:r>
          </a:p>
          <a:p>
            <a:r>
              <a:rPr lang="en-US" altLang="ja-JP" sz="1400">
                <a:solidFill>
                  <a:schemeClr val="bg1"/>
                </a:solidFill>
                <a:latin typeface="Consolas" panose="020B0609020204030204" pitchFamily="49" charset="0"/>
              </a:rPr>
              <a:t>"RTESMBAGA1UEChMJQmFsdGltb3JlMRMwEQYDVQQLEwpDeWJlclRydXN0MSIwIAYD\r\n"</a:t>
            </a:r>
          </a:p>
          <a:p>
            <a:r>
              <a:rPr lang="en-US" altLang="ja-JP" sz="1400">
                <a:solidFill>
                  <a:schemeClr val="bg1"/>
                </a:solidFill>
                <a:latin typeface="Consolas" panose="020B0609020204030204" pitchFamily="49" charset="0"/>
              </a:rPr>
              <a:t>"VQQDExlCYWx0aW1vcmUgQ3liZXJUcnVzdCBSb290MB4XDTAwMDUxMjE4NDYwMFoX\r\n"</a:t>
            </a:r>
          </a:p>
          <a:p>
            <a:r>
              <a:rPr lang="en-US" altLang="ja-JP" sz="1400">
                <a:solidFill>
                  <a:schemeClr val="bg1"/>
                </a:solidFill>
                <a:latin typeface="Consolas" panose="020B0609020204030204" pitchFamily="49" charset="0"/>
              </a:rPr>
              <a:t>"DTI1MDUxMjIzNTkwMFowWjELMAkGA1UEBhMCSUUxEjAQBgNVBAoTCUJhbHRpbW9y\r\n"</a:t>
            </a:r>
          </a:p>
          <a:p>
            <a:r>
              <a:rPr lang="en-US" altLang="ja-JP" sz="1400">
                <a:solidFill>
                  <a:schemeClr val="bg1"/>
                </a:solidFill>
                <a:latin typeface="Consolas" panose="020B0609020204030204" pitchFamily="49" charset="0"/>
              </a:rPr>
              <a:t>"ZTETMBEGA1UECxMKQ3liZXJUcnVzdDEiMCAGA1UEAxMZQmFsdGltb3JlIEN5YmVy\r\n"</a:t>
            </a:r>
          </a:p>
          <a:p>
            <a:r>
              <a:rPr lang="en-US" altLang="ja-JP" sz="1400">
                <a:solidFill>
                  <a:schemeClr val="bg1"/>
                </a:solidFill>
                <a:latin typeface="Consolas" panose="020B0609020204030204" pitchFamily="49" charset="0"/>
              </a:rPr>
              <a:t>"VHJ1c3QgUm9vdDCCASIwDQYJKoZIhvcNAQEBBQADggEPADCCAQoCggEBAKMEuyKr\r\n"</a:t>
            </a:r>
          </a:p>
          <a:p>
            <a:r>
              <a:rPr lang="en-US" altLang="ja-JP" sz="1400">
                <a:solidFill>
                  <a:schemeClr val="bg1"/>
                </a:solidFill>
                <a:latin typeface="Consolas" panose="020B0609020204030204" pitchFamily="49" charset="0"/>
              </a:rPr>
              <a:t>"mD1X6CZymrV51Cni4eiVgLGw41uOKymaZN+hXe2wCQVt2yguzmKiYv60iNoS6zjr\r\n"</a:t>
            </a:r>
          </a:p>
          <a:p>
            <a:r>
              <a:rPr lang="en-US" altLang="ja-JP" sz="1400">
                <a:solidFill>
                  <a:schemeClr val="bg1"/>
                </a:solidFill>
                <a:latin typeface="Consolas" panose="020B0609020204030204" pitchFamily="49" charset="0"/>
              </a:rPr>
              <a:t>"IZ3AQSsBUnuId9Mcj8e6uYi1agnnc+gRQKfRzMpijS3ljwumUNKoUMMo6vWrJYeK\r\n"</a:t>
            </a:r>
          </a:p>
          <a:p>
            <a:r>
              <a:rPr lang="en-US" altLang="ja-JP" sz="1400">
                <a:solidFill>
                  <a:schemeClr val="bg1"/>
                </a:solidFill>
                <a:latin typeface="Consolas" panose="020B0609020204030204" pitchFamily="49" charset="0"/>
              </a:rPr>
              <a:t>"mpYcqWe4PwzV9/lSEy/CG9VwcPCPwBLKBsua4dnKM3p31vjsufFoREJIE9LAwqSu\r\n"</a:t>
            </a:r>
          </a:p>
          <a:p>
            <a:r>
              <a:rPr lang="en-US" altLang="ja-JP" sz="1400">
                <a:solidFill>
                  <a:schemeClr val="bg1"/>
                </a:solidFill>
                <a:latin typeface="Consolas" panose="020B0609020204030204" pitchFamily="49" charset="0"/>
              </a:rPr>
              <a:t>"XmD+tqYF/LTdB1kC1FkYmGP1pWPgkAx9XbIGevOF6uvUA65ehD5f/xXtabz5OTZy\r\n"</a:t>
            </a:r>
          </a:p>
          <a:p>
            <a:r>
              <a:rPr lang="en-US" altLang="ja-JP" sz="1400">
                <a:solidFill>
                  <a:schemeClr val="bg1"/>
                </a:solidFill>
                <a:latin typeface="Consolas" panose="020B0609020204030204" pitchFamily="49" charset="0"/>
              </a:rPr>
              <a:t>"dc93Uk3zyZAsuT3lySNTPx8kmCFcB5kpvcY67Oduhjprl3RjM71oGDHweI12v/ye\r\n"</a:t>
            </a:r>
          </a:p>
          <a:p>
            <a:r>
              <a:rPr lang="en-US" altLang="ja-JP" sz="1400">
                <a:solidFill>
                  <a:schemeClr val="bg1"/>
                </a:solidFill>
                <a:latin typeface="Consolas" panose="020B0609020204030204" pitchFamily="49" charset="0"/>
              </a:rPr>
              <a:t>"jl0qhqdNkNwnGjkCAwEAAaNFMEMwHQYDVR0OBBYEFOWdWTCCR1jMrPoIVDaGezq1\r\n"</a:t>
            </a:r>
          </a:p>
          <a:p>
            <a:r>
              <a:rPr lang="en-US" altLang="ja-JP" sz="1400">
                <a:solidFill>
                  <a:schemeClr val="bg1"/>
                </a:solidFill>
                <a:latin typeface="Consolas" panose="020B0609020204030204" pitchFamily="49" charset="0"/>
              </a:rPr>
              <a:t>"BE3wMBIGA1UdEwEB/wQIMAYBAf8CAQMwDgYDVR0PAQH/BAQDAgEGMA0GCSqGSIb3\r\n"</a:t>
            </a:r>
          </a:p>
          <a:p>
            <a:r>
              <a:rPr lang="en-US" altLang="ja-JP" sz="1400">
                <a:solidFill>
                  <a:schemeClr val="bg1"/>
                </a:solidFill>
                <a:latin typeface="Consolas" panose="020B0609020204030204" pitchFamily="49" charset="0"/>
              </a:rPr>
              <a:t>"DQEBBQUAA4IBAQCFDF2O5G9RaEIFoN27TyclhAO992T9Ldcw46QQF+vaKSm2eT92\r\n"</a:t>
            </a:r>
          </a:p>
          <a:p>
            <a:r>
              <a:rPr lang="en-US" altLang="ja-JP" sz="1400">
                <a:solidFill>
                  <a:schemeClr val="bg1"/>
                </a:solidFill>
                <a:latin typeface="Consolas" panose="020B0609020204030204" pitchFamily="49" charset="0"/>
              </a:rPr>
              <a:t>"9hkTI7gQCvlYpNRhcL0EYWoSihfVCr3FvDB81ukMJY2GQE/szKN+OMY3EU/t3Wgx\r\n"</a:t>
            </a:r>
          </a:p>
          <a:p>
            <a:r>
              <a:rPr lang="en-US" altLang="ja-JP" sz="1400">
                <a:solidFill>
                  <a:schemeClr val="bg1"/>
                </a:solidFill>
                <a:latin typeface="Consolas" panose="020B0609020204030204" pitchFamily="49" charset="0"/>
              </a:rPr>
              <a:t>"jkzSswF07r51XgdIGn9w/xZchMB5hbgF/X++ZRGjD8ACtPhSNzkE1akxehi/oCr0\r\n"</a:t>
            </a:r>
          </a:p>
          <a:p>
            <a:r>
              <a:rPr lang="en-US" altLang="ja-JP" sz="1400">
                <a:solidFill>
                  <a:schemeClr val="bg1"/>
                </a:solidFill>
                <a:latin typeface="Consolas" panose="020B0609020204030204" pitchFamily="49" charset="0"/>
              </a:rPr>
              <a:t>"Epn3o0WC4zxe9Z2etciefC7IpJ5OCBRLbf1wbWsaY71k5h+3zvDyny67G7fyUIhz\r\n"</a:t>
            </a:r>
          </a:p>
          <a:p>
            <a:r>
              <a:rPr lang="en-US" altLang="ja-JP" sz="1400">
                <a:solidFill>
                  <a:schemeClr val="bg1"/>
                </a:solidFill>
                <a:latin typeface="Consolas" panose="020B0609020204030204" pitchFamily="49" charset="0"/>
              </a:rPr>
              <a:t>"ksLi4xaNmjICq44Y3ekQEe5+NauQrz4wlHrQMz2nZQ/1/I6eYs9HRCwBXbsdtTLS\r\n"</a:t>
            </a:r>
          </a:p>
          <a:p>
            <a:r>
              <a:rPr lang="en-US" altLang="ja-JP" sz="1400">
                <a:solidFill>
                  <a:schemeClr val="bg1"/>
                </a:solidFill>
                <a:latin typeface="Consolas" panose="020B0609020204030204" pitchFamily="49" charset="0"/>
              </a:rPr>
              <a:t>"R9I4LtD+gdwyah617jzV/OeBHRnDJELqYzmp\r\n"</a:t>
            </a:r>
          </a:p>
          <a:p>
            <a:r>
              <a:rPr lang="en-US" altLang="ja-JP" sz="1400">
                <a:solidFill>
                  <a:schemeClr val="bg1"/>
                </a:solidFill>
                <a:latin typeface="Consolas" panose="020B0609020204030204" pitchFamily="49" charset="0"/>
              </a:rPr>
              <a:t>"-----END CERTIFICATE-----\r\n";</a:t>
            </a:r>
          </a:p>
        </p:txBody>
      </p:sp>
      <p:sp>
        <p:nvSpPr>
          <p:cNvPr id="8" name="テキスト ボックス 7">
            <a:extLst>
              <a:ext uri="{FF2B5EF4-FFF2-40B4-BE49-F238E27FC236}">
                <a16:creationId xmlns:a16="http://schemas.microsoft.com/office/drawing/2014/main" id="{C5A3456B-D4E5-44C8-8892-1261B87C6D93}"/>
              </a:ext>
            </a:extLst>
          </p:cNvPr>
          <p:cNvSpPr txBox="1"/>
          <p:nvPr/>
        </p:nvSpPr>
        <p:spPr>
          <a:xfrm>
            <a:off x="795528" y="1690688"/>
            <a:ext cx="1681871" cy="369332"/>
          </a:xfrm>
          <a:prstGeom prst="rect">
            <a:avLst/>
          </a:prstGeom>
          <a:noFill/>
        </p:spPr>
        <p:txBody>
          <a:bodyPr wrap="none" rtlCol="0">
            <a:spAutoFit/>
          </a:bodyPr>
          <a:lstStyle/>
          <a:p>
            <a:r>
              <a:rPr kumimoji="1" lang="en-US" altLang="ja-JP"/>
              <a:t>main.c: </a:t>
            </a:r>
            <a:r>
              <a:rPr lang="ja-JP" altLang="en-US"/>
              <a:t>証明書</a:t>
            </a:r>
            <a:endParaRPr kumimoji="1" lang="ja-JP" altLang="en-US"/>
          </a:p>
        </p:txBody>
      </p:sp>
    </p:spTree>
    <p:extLst>
      <p:ext uri="{BB962C8B-B14F-4D97-AF65-F5344CB8AC3E}">
        <p14:creationId xmlns:p14="http://schemas.microsoft.com/office/powerpoint/2010/main" val="37068694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56908-1FA5-45A6-BA91-007382322CF2}"/>
              </a:ext>
            </a:extLst>
          </p:cNvPr>
          <p:cNvSpPr>
            <a:spLocks noGrp="1"/>
          </p:cNvSpPr>
          <p:nvPr>
            <p:ph type="title"/>
          </p:nvPr>
        </p:nvSpPr>
        <p:spPr/>
        <p:txBody>
          <a:bodyPr/>
          <a:lstStyle/>
          <a:p>
            <a:r>
              <a:rPr lang="en-US" altLang="ja-JP"/>
              <a:t>Lab#5.7 </a:t>
            </a:r>
            <a:r>
              <a:rPr lang="ja-JP" altLang="en-US"/>
              <a:t>コードを追加</a:t>
            </a:r>
            <a:endParaRPr kumimoji="1" lang="ja-JP" altLang="en-US"/>
          </a:p>
        </p:txBody>
      </p:sp>
      <p:sp>
        <p:nvSpPr>
          <p:cNvPr id="3" name="スライド番号プレースホルダー 2">
            <a:extLst>
              <a:ext uri="{FF2B5EF4-FFF2-40B4-BE49-F238E27FC236}">
                <a16:creationId xmlns:a16="http://schemas.microsoft.com/office/drawing/2014/main" id="{1A7126DC-6D48-4D9B-AE67-69CBC0B7E4B9}"/>
              </a:ext>
            </a:extLst>
          </p:cNvPr>
          <p:cNvSpPr>
            <a:spLocks noGrp="1"/>
          </p:cNvSpPr>
          <p:nvPr>
            <p:ph type="sldNum" sz="quarter" idx="12"/>
          </p:nvPr>
        </p:nvSpPr>
        <p:spPr/>
        <p:txBody>
          <a:bodyPr/>
          <a:lstStyle/>
          <a:p>
            <a:fld id="{C19A29C7-8A9E-4D2D-BDFB-5A77C3E24864}" type="slidenum">
              <a:rPr kumimoji="1" lang="ja-JP" altLang="en-US" smtClean="0"/>
              <a:t>65</a:t>
            </a:fld>
            <a:endParaRPr kumimoji="1" lang="ja-JP" altLang="en-US"/>
          </a:p>
        </p:txBody>
      </p:sp>
      <p:sp>
        <p:nvSpPr>
          <p:cNvPr id="4" name="テキスト ボックス 3">
            <a:extLst>
              <a:ext uri="{FF2B5EF4-FFF2-40B4-BE49-F238E27FC236}">
                <a16:creationId xmlns:a16="http://schemas.microsoft.com/office/drawing/2014/main" id="{BA1044FE-5102-4D65-AD98-F4AA5D8D9199}"/>
              </a:ext>
            </a:extLst>
          </p:cNvPr>
          <p:cNvSpPr txBox="1"/>
          <p:nvPr/>
        </p:nvSpPr>
        <p:spPr>
          <a:xfrm>
            <a:off x="601399" y="2060019"/>
            <a:ext cx="10989200" cy="948617"/>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IOTHUB_DEVICE_CLIENT_LL_HANDLE </a:t>
            </a:r>
            <a:r>
              <a:rPr lang="en-US" altLang="ja-JP">
                <a:solidFill>
                  <a:srgbClr val="FF0000"/>
                </a:solidFill>
                <a:latin typeface="Consolas" panose="020B0609020204030204" pitchFamily="49" charset="0"/>
              </a:rPr>
              <a:t>clientHandle</a:t>
            </a:r>
            <a:r>
              <a:rPr lang="en-US" altLang="ja-JP">
                <a:solidFill>
                  <a:schemeClr val="bg1"/>
                </a:solidFill>
                <a:latin typeface="Consolas" panose="020B0609020204030204" pitchFamily="49" charset="0"/>
              </a:rPr>
              <a:t> = </a:t>
            </a:r>
          </a:p>
          <a:p>
            <a:r>
              <a:rPr lang="en-US" altLang="ja-JP">
                <a:solidFill>
                  <a:schemeClr val="accent4">
                    <a:lumMod val="60000"/>
                    <a:lumOff val="40000"/>
                  </a:schemeClr>
                </a:solidFill>
                <a:latin typeface="Consolas" panose="020B0609020204030204" pitchFamily="49" charset="0"/>
              </a:rPr>
              <a:t>IoTHubDeviceClient_LL_CreateFromConnectionString(</a:t>
            </a:r>
            <a:r>
              <a:rPr lang="en-US" altLang="ja-JP">
                <a:solidFill>
                  <a:schemeClr val="bg1"/>
                </a:solidFill>
                <a:latin typeface="Consolas" panose="020B0609020204030204" pitchFamily="49" charset="0"/>
              </a:rPr>
              <a:t>CONNECTION_STRING, MQTT_Protocol</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assert(clientHandle != NULL);</a:t>
            </a:r>
          </a:p>
        </p:txBody>
      </p:sp>
      <p:sp>
        <p:nvSpPr>
          <p:cNvPr id="5" name="テキスト ボックス 4">
            <a:extLst>
              <a:ext uri="{FF2B5EF4-FFF2-40B4-BE49-F238E27FC236}">
                <a16:creationId xmlns:a16="http://schemas.microsoft.com/office/drawing/2014/main" id="{F56A2866-C383-4E8A-B5D9-0CA6612CE498}"/>
              </a:ext>
            </a:extLst>
          </p:cNvPr>
          <p:cNvSpPr txBox="1"/>
          <p:nvPr/>
        </p:nvSpPr>
        <p:spPr>
          <a:xfrm>
            <a:off x="601399" y="1690688"/>
            <a:ext cx="10222670" cy="369332"/>
          </a:xfrm>
          <a:prstGeom prst="rect">
            <a:avLst/>
          </a:prstGeom>
          <a:noFill/>
        </p:spPr>
        <p:txBody>
          <a:bodyPr wrap="none" rtlCol="0">
            <a:spAutoFit/>
          </a:bodyPr>
          <a:lstStyle/>
          <a:p>
            <a:r>
              <a:rPr kumimoji="1" lang="en-US" altLang="ja-JP"/>
              <a:t>main.c:</a:t>
            </a:r>
            <a:r>
              <a:rPr kumimoji="1" lang="ja-JP" altLang="en-US"/>
              <a:t> クライアントハンドルの作成、証明書を設定、処理を実行、クライアントハンドルの破棄</a:t>
            </a:r>
          </a:p>
        </p:txBody>
      </p:sp>
      <p:sp>
        <p:nvSpPr>
          <p:cNvPr id="6" name="テキスト ボックス 5">
            <a:extLst>
              <a:ext uri="{FF2B5EF4-FFF2-40B4-BE49-F238E27FC236}">
                <a16:creationId xmlns:a16="http://schemas.microsoft.com/office/drawing/2014/main" id="{EE179527-718B-45FD-B5C4-B4280CC01F5B}"/>
              </a:ext>
            </a:extLst>
          </p:cNvPr>
          <p:cNvSpPr txBox="1"/>
          <p:nvPr/>
        </p:nvSpPr>
        <p:spPr>
          <a:xfrm>
            <a:off x="601399" y="3095298"/>
            <a:ext cx="10989201" cy="128340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IOTHUB_CLIENT_RESULT result;</a:t>
            </a:r>
          </a:p>
          <a:p>
            <a:r>
              <a:rPr lang="en-US" altLang="ja-JP">
                <a:solidFill>
                  <a:schemeClr val="bg1"/>
                </a:solidFill>
                <a:latin typeface="Consolas" panose="020B0609020204030204" pitchFamily="49" charset="0"/>
              </a:rPr>
              <a:t>result = </a:t>
            </a:r>
          </a:p>
          <a:p>
            <a:r>
              <a:rPr lang="en-US" altLang="ja-JP">
                <a:solidFill>
                  <a:schemeClr val="accent4">
                    <a:lumMod val="60000"/>
                    <a:lumOff val="40000"/>
                  </a:schemeClr>
                </a:solidFill>
                <a:latin typeface="Consolas" panose="020B0609020204030204" pitchFamily="49" charset="0"/>
              </a:rPr>
              <a:t>IoTHubDeviceClient_LL_SetOption(</a:t>
            </a:r>
            <a:r>
              <a:rPr lang="en-US" altLang="ja-JP">
                <a:solidFill>
                  <a:srgbClr val="FF0000"/>
                </a:solidFill>
                <a:latin typeface="Consolas" panose="020B0609020204030204" pitchFamily="49" charset="0"/>
              </a:rPr>
              <a:t>clientHandle</a:t>
            </a:r>
            <a:r>
              <a:rPr lang="en-US" altLang="ja-JP">
                <a:solidFill>
                  <a:schemeClr val="bg1"/>
                </a:solidFill>
                <a:latin typeface="Consolas" panose="020B0609020204030204" pitchFamily="49" charset="0"/>
              </a:rPr>
              <a:t>, "TrustedCerts", azureIoTCertificatesX</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assert(result == IOTHUB_CLIENT_OK);</a:t>
            </a:r>
          </a:p>
        </p:txBody>
      </p:sp>
      <p:sp>
        <p:nvSpPr>
          <p:cNvPr id="7" name="テキスト ボックス 6">
            <a:extLst>
              <a:ext uri="{FF2B5EF4-FFF2-40B4-BE49-F238E27FC236}">
                <a16:creationId xmlns:a16="http://schemas.microsoft.com/office/drawing/2014/main" id="{361CD13F-500B-4CCA-AC5A-56C23E5BA8CF}"/>
              </a:ext>
            </a:extLst>
          </p:cNvPr>
          <p:cNvSpPr txBox="1"/>
          <p:nvPr/>
        </p:nvSpPr>
        <p:spPr>
          <a:xfrm>
            <a:off x="601399" y="4473048"/>
            <a:ext cx="10989201" cy="128340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while (!terminationRequired)</a:t>
            </a:r>
          </a:p>
          <a:p>
            <a:r>
              <a:rPr lang="en-US" altLang="ja-JP">
                <a:solidFill>
                  <a:schemeClr val="bg1"/>
                </a:solidFill>
                <a:latin typeface="Consolas" panose="020B0609020204030204" pitchFamily="49" charset="0"/>
              </a:rPr>
              <a:t>{</a:t>
            </a:r>
          </a:p>
          <a:p>
            <a:r>
              <a:rPr lang="ja-JP" altLang="en-US">
                <a:solidFill>
                  <a:schemeClr val="bg1"/>
                </a:solidFill>
                <a:latin typeface="Consolas" panose="020B0609020204030204" pitchFamily="49" charset="0"/>
              </a:rPr>
              <a:t>    </a:t>
            </a:r>
            <a:r>
              <a:rPr lang="en-US" altLang="ja-JP">
                <a:solidFill>
                  <a:schemeClr val="accent4">
                    <a:lumMod val="60000"/>
                    <a:lumOff val="40000"/>
                  </a:schemeClr>
                </a:solidFill>
                <a:latin typeface="Consolas" panose="020B0609020204030204" pitchFamily="49" charset="0"/>
              </a:rPr>
              <a:t>IoTHubDeviceClient_LL_DoWork(</a:t>
            </a:r>
            <a:r>
              <a:rPr lang="en-US" altLang="ja-JP">
                <a:solidFill>
                  <a:srgbClr val="FF0000"/>
                </a:solidFill>
                <a:latin typeface="Consolas" panose="020B0609020204030204" pitchFamily="49" charset="0"/>
              </a:rPr>
              <a:t>clientHandle</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t>
            </a:r>
          </a:p>
        </p:txBody>
      </p:sp>
      <p:sp>
        <p:nvSpPr>
          <p:cNvPr id="10" name="テキスト ボックス 9">
            <a:extLst>
              <a:ext uri="{FF2B5EF4-FFF2-40B4-BE49-F238E27FC236}">
                <a16:creationId xmlns:a16="http://schemas.microsoft.com/office/drawing/2014/main" id="{42FCCA5B-ECB3-42F4-BA70-B2EE4BC8898B}"/>
              </a:ext>
            </a:extLst>
          </p:cNvPr>
          <p:cNvSpPr txBox="1"/>
          <p:nvPr/>
        </p:nvSpPr>
        <p:spPr>
          <a:xfrm>
            <a:off x="601399" y="5842707"/>
            <a:ext cx="10989200" cy="369332"/>
          </a:xfrm>
          <a:prstGeom prst="rect">
            <a:avLst/>
          </a:prstGeom>
          <a:solidFill>
            <a:schemeClr val="tx1"/>
          </a:solidFill>
        </p:spPr>
        <p:txBody>
          <a:bodyPr wrap="none" rtlCol="0">
            <a:noAutofit/>
          </a:bodyPr>
          <a:lstStyle/>
          <a:p>
            <a:r>
              <a:rPr lang="en-US" altLang="ja-JP">
                <a:solidFill>
                  <a:schemeClr val="accent4">
                    <a:lumMod val="60000"/>
                    <a:lumOff val="40000"/>
                  </a:schemeClr>
                </a:solidFill>
                <a:latin typeface="Consolas" panose="020B0609020204030204" pitchFamily="49" charset="0"/>
              </a:rPr>
              <a:t>IoTHubDeviceClient_LL_Destroy(</a:t>
            </a:r>
            <a:r>
              <a:rPr lang="en-US" altLang="ja-JP">
                <a:solidFill>
                  <a:srgbClr val="FF0000"/>
                </a:solidFill>
                <a:latin typeface="Consolas" panose="020B0609020204030204" pitchFamily="49" charset="0"/>
              </a:rPr>
              <a:t>clientHandle</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p:txBody>
      </p:sp>
    </p:spTree>
    <p:extLst>
      <p:ext uri="{BB962C8B-B14F-4D97-AF65-F5344CB8AC3E}">
        <p14:creationId xmlns:p14="http://schemas.microsoft.com/office/powerpoint/2010/main" val="180893798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D056908-1FA5-45A6-BA91-007382322CF2}"/>
              </a:ext>
            </a:extLst>
          </p:cNvPr>
          <p:cNvSpPr>
            <a:spLocks noGrp="1"/>
          </p:cNvSpPr>
          <p:nvPr>
            <p:ph type="title"/>
          </p:nvPr>
        </p:nvSpPr>
        <p:spPr/>
        <p:txBody>
          <a:bodyPr/>
          <a:lstStyle/>
          <a:p>
            <a:r>
              <a:rPr lang="en-US" altLang="ja-JP"/>
              <a:t>Lab#5.7 </a:t>
            </a:r>
            <a:r>
              <a:rPr lang="ja-JP" altLang="en-US"/>
              <a:t>コードを追加</a:t>
            </a:r>
            <a:endParaRPr kumimoji="1" lang="ja-JP" altLang="en-US"/>
          </a:p>
        </p:txBody>
      </p:sp>
      <p:sp>
        <p:nvSpPr>
          <p:cNvPr id="3" name="スライド番号プレースホルダー 2">
            <a:extLst>
              <a:ext uri="{FF2B5EF4-FFF2-40B4-BE49-F238E27FC236}">
                <a16:creationId xmlns:a16="http://schemas.microsoft.com/office/drawing/2014/main" id="{1A7126DC-6D48-4D9B-AE67-69CBC0B7E4B9}"/>
              </a:ext>
            </a:extLst>
          </p:cNvPr>
          <p:cNvSpPr>
            <a:spLocks noGrp="1"/>
          </p:cNvSpPr>
          <p:nvPr>
            <p:ph type="sldNum" sz="quarter" idx="12"/>
          </p:nvPr>
        </p:nvSpPr>
        <p:spPr/>
        <p:txBody>
          <a:bodyPr/>
          <a:lstStyle/>
          <a:p>
            <a:fld id="{C19A29C7-8A9E-4D2D-BDFB-5A77C3E24864}" type="slidenum">
              <a:rPr kumimoji="1" lang="ja-JP" altLang="en-US" smtClean="0"/>
              <a:t>66</a:t>
            </a:fld>
            <a:endParaRPr kumimoji="1" lang="ja-JP" altLang="en-US"/>
          </a:p>
        </p:txBody>
      </p:sp>
      <p:sp>
        <p:nvSpPr>
          <p:cNvPr id="4" name="テキスト ボックス 3">
            <a:extLst>
              <a:ext uri="{FF2B5EF4-FFF2-40B4-BE49-F238E27FC236}">
                <a16:creationId xmlns:a16="http://schemas.microsoft.com/office/drawing/2014/main" id="{BA1044FE-5102-4D65-AD98-F4AA5D8D9199}"/>
              </a:ext>
            </a:extLst>
          </p:cNvPr>
          <p:cNvSpPr txBox="1"/>
          <p:nvPr/>
        </p:nvSpPr>
        <p:spPr>
          <a:xfrm>
            <a:off x="601399" y="2263219"/>
            <a:ext cx="10989200" cy="1612095"/>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IOTHUB_MESSAGE_HANDLE </a:t>
            </a:r>
            <a:r>
              <a:rPr lang="en-US" altLang="ja-JP">
                <a:solidFill>
                  <a:srgbClr val="FF00FF"/>
                </a:solidFill>
                <a:latin typeface="Consolas" panose="020B0609020204030204" pitchFamily="49" charset="0"/>
              </a:rPr>
              <a:t>messageHandle</a:t>
            </a:r>
            <a:r>
              <a:rPr lang="en-US" altLang="ja-JP">
                <a:solidFill>
                  <a:schemeClr val="bg1"/>
                </a:solidFill>
                <a:latin typeface="Consolas" panose="020B0609020204030204" pitchFamily="49" charset="0"/>
              </a:rPr>
              <a:t> = </a:t>
            </a:r>
            <a:r>
              <a:rPr lang="en-US" altLang="ja-JP">
                <a:solidFill>
                  <a:schemeClr val="accent4">
                    <a:lumMod val="60000"/>
                    <a:lumOff val="40000"/>
                  </a:schemeClr>
                </a:solidFill>
                <a:latin typeface="Consolas" panose="020B0609020204030204" pitchFamily="49" charset="0"/>
              </a:rPr>
              <a:t>IoTHubMessage_CreateFromString(</a:t>
            </a:r>
            <a:r>
              <a:rPr lang="en-US" altLang="ja-JP">
                <a:solidFill>
                  <a:schemeClr val="bg1"/>
                </a:solidFill>
                <a:latin typeface="Consolas" panose="020B0609020204030204" pitchFamily="49" charset="0"/>
              </a:rPr>
              <a:t>"Hello world."</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assert(messageHandle != NULL);</a:t>
            </a:r>
          </a:p>
          <a:p>
            <a:r>
              <a:rPr lang="en-US" altLang="ja-JP">
                <a:solidFill>
                  <a:schemeClr val="bg1"/>
                </a:solidFill>
                <a:latin typeface="Consolas" panose="020B0609020204030204" pitchFamily="49" charset="0"/>
              </a:rPr>
              <a:t>result = </a:t>
            </a:r>
            <a:r>
              <a:rPr lang="en-US" altLang="ja-JP">
                <a:solidFill>
                  <a:schemeClr val="accent4">
                    <a:lumMod val="60000"/>
                    <a:lumOff val="40000"/>
                  </a:schemeClr>
                </a:solidFill>
                <a:latin typeface="Consolas" panose="020B0609020204030204" pitchFamily="49" charset="0"/>
              </a:rPr>
              <a:t>IoTHubDeviceClient_LL_SendEventAsync(</a:t>
            </a:r>
            <a:r>
              <a:rPr lang="en-US" altLang="ja-JP">
                <a:solidFill>
                  <a:srgbClr val="FF0000"/>
                </a:solidFill>
                <a:latin typeface="Consolas" panose="020B0609020204030204" pitchFamily="49" charset="0"/>
              </a:rPr>
              <a:t>clientHandle</a:t>
            </a:r>
            <a:r>
              <a:rPr lang="en-US" altLang="ja-JP">
                <a:solidFill>
                  <a:schemeClr val="bg1"/>
                </a:solidFill>
                <a:latin typeface="Consolas" panose="020B0609020204030204" pitchFamily="49" charset="0"/>
              </a:rPr>
              <a:t>, </a:t>
            </a:r>
            <a:r>
              <a:rPr lang="en-US" altLang="ja-JP">
                <a:solidFill>
                  <a:srgbClr val="FF00FF"/>
                </a:solidFill>
                <a:latin typeface="Consolas" panose="020B0609020204030204" pitchFamily="49" charset="0"/>
              </a:rPr>
              <a:t>messageHandle</a:t>
            </a:r>
            <a:r>
              <a:rPr lang="en-US" altLang="ja-JP">
                <a:solidFill>
                  <a:schemeClr val="bg1"/>
                </a:solidFill>
                <a:latin typeface="Consolas" panose="020B0609020204030204" pitchFamily="49" charset="0"/>
              </a:rPr>
              <a:t>, NULL, 0</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assert(result == IOTHUB_CLIENT_OK);</a:t>
            </a:r>
          </a:p>
          <a:p>
            <a:r>
              <a:rPr lang="en-US" altLang="ja-JP">
                <a:solidFill>
                  <a:schemeClr val="accent4">
                    <a:lumMod val="60000"/>
                    <a:lumOff val="40000"/>
                  </a:schemeClr>
                </a:solidFill>
                <a:latin typeface="Consolas" panose="020B0609020204030204" pitchFamily="49" charset="0"/>
              </a:rPr>
              <a:t>IoTHubMessage_Destroy(</a:t>
            </a:r>
            <a:r>
              <a:rPr lang="en-US" altLang="ja-JP">
                <a:solidFill>
                  <a:srgbClr val="FF00FF"/>
                </a:solidFill>
                <a:latin typeface="Consolas" panose="020B0609020204030204" pitchFamily="49" charset="0"/>
              </a:rPr>
              <a:t>messageHandle</a:t>
            </a:r>
            <a:r>
              <a:rPr lang="en-US" altLang="ja-JP">
                <a:solidFill>
                  <a:schemeClr val="accent4">
                    <a:lumMod val="60000"/>
                    <a:lumOff val="40000"/>
                  </a:schemeClr>
                </a:solidFill>
                <a:latin typeface="Consolas" panose="020B0609020204030204" pitchFamily="49" charset="0"/>
              </a:rPr>
              <a:t>)</a:t>
            </a:r>
            <a:r>
              <a:rPr lang="en-US" altLang="ja-JP">
                <a:solidFill>
                  <a:schemeClr val="bg1"/>
                </a:solidFill>
                <a:latin typeface="Consolas" panose="020B0609020204030204" pitchFamily="49" charset="0"/>
              </a:rPr>
              <a:t>;</a:t>
            </a:r>
          </a:p>
        </p:txBody>
      </p:sp>
      <p:sp>
        <p:nvSpPr>
          <p:cNvPr id="5" name="テキスト ボックス 4">
            <a:extLst>
              <a:ext uri="{FF2B5EF4-FFF2-40B4-BE49-F238E27FC236}">
                <a16:creationId xmlns:a16="http://schemas.microsoft.com/office/drawing/2014/main" id="{F56A2866-C383-4E8A-B5D9-0CA6612CE498}"/>
              </a:ext>
            </a:extLst>
          </p:cNvPr>
          <p:cNvSpPr txBox="1"/>
          <p:nvPr/>
        </p:nvSpPr>
        <p:spPr>
          <a:xfrm>
            <a:off x="601399" y="1893887"/>
            <a:ext cx="3267241" cy="369332"/>
          </a:xfrm>
          <a:prstGeom prst="rect">
            <a:avLst/>
          </a:prstGeom>
          <a:noFill/>
        </p:spPr>
        <p:txBody>
          <a:bodyPr wrap="none" rtlCol="0">
            <a:spAutoFit/>
          </a:bodyPr>
          <a:lstStyle/>
          <a:p>
            <a:r>
              <a:rPr kumimoji="1" lang="en-US" altLang="ja-JP"/>
              <a:t>main.c:</a:t>
            </a:r>
            <a:r>
              <a:rPr kumimoji="1" lang="ja-JP" altLang="en-US"/>
              <a:t> </a:t>
            </a:r>
            <a:r>
              <a:rPr kumimoji="1" lang="en-US" altLang="ja-JP"/>
              <a:t>D2C</a:t>
            </a:r>
            <a:r>
              <a:rPr kumimoji="1" lang="ja-JP" altLang="en-US"/>
              <a:t>メッセージを</a:t>
            </a:r>
            <a:r>
              <a:rPr lang="ja-JP" altLang="en-US"/>
              <a:t>送信</a:t>
            </a:r>
            <a:endParaRPr kumimoji="1" lang="ja-JP" altLang="en-US"/>
          </a:p>
        </p:txBody>
      </p:sp>
      <p:sp>
        <p:nvSpPr>
          <p:cNvPr id="10" name="テキスト ボックス 9">
            <a:extLst>
              <a:ext uri="{FF2B5EF4-FFF2-40B4-BE49-F238E27FC236}">
                <a16:creationId xmlns:a16="http://schemas.microsoft.com/office/drawing/2014/main" id="{44AD0149-458E-412F-97CC-C4CBE1F24A69}"/>
              </a:ext>
            </a:extLst>
          </p:cNvPr>
          <p:cNvSpPr txBox="1"/>
          <p:nvPr/>
        </p:nvSpPr>
        <p:spPr>
          <a:xfrm>
            <a:off x="252091" y="4931166"/>
            <a:ext cx="11687815" cy="369332"/>
          </a:xfrm>
          <a:prstGeom prst="rect">
            <a:avLst/>
          </a:prstGeom>
          <a:noFill/>
        </p:spPr>
        <p:txBody>
          <a:bodyPr wrap="none" rtlCol="0">
            <a:spAutoFit/>
          </a:bodyPr>
          <a:lstStyle/>
          <a:p>
            <a:pPr algn="ctr"/>
            <a:r>
              <a:rPr kumimoji="1" lang="ja-JP" altLang="en-US" b="1" u="sng"/>
              <a:t>「</a:t>
            </a:r>
            <a:r>
              <a:rPr kumimoji="1" lang="en-US" altLang="ja-JP" b="1" u="sng"/>
              <a:t>B</a:t>
            </a:r>
            <a:r>
              <a:rPr kumimoji="1" lang="ja-JP" altLang="en-US" b="1" u="sng"/>
              <a:t>ボタンを押したときに</a:t>
            </a:r>
            <a:r>
              <a:rPr lang="ja-JP" altLang="en-US" b="1" u="sng"/>
              <a:t>、</a:t>
            </a:r>
            <a:r>
              <a:rPr lang="en-US" altLang="ja-JP" b="1" u="sng"/>
              <a:t>D2C</a:t>
            </a:r>
            <a:r>
              <a:rPr lang="ja-JP" altLang="en-US" b="1" u="sng"/>
              <a:t>メッセージを送信」するよう、デジタル入力のコードを追加してください。</a:t>
            </a:r>
            <a:endParaRPr kumimoji="1" lang="ja-JP" altLang="en-US" b="1" u="sng"/>
          </a:p>
        </p:txBody>
      </p:sp>
    </p:spTree>
    <p:extLst>
      <p:ext uri="{BB962C8B-B14F-4D97-AF65-F5344CB8AC3E}">
        <p14:creationId xmlns:p14="http://schemas.microsoft.com/office/powerpoint/2010/main" val="34213319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67</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Lab#5 Appendix</a:t>
            </a:r>
            <a:endParaRPr kumimoji="1" lang="ja-JP" altLang="en-US" sz="4400"/>
          </a:p>
        </p:txBody>
      </p:sp>
    </p:spTree>
    <p:extLst>
      <p:ext uri="{BB962C8B-B14F-4D97-AF65-F5344CB8AC3E}">
        <p14:creationId xmlns:p14="http://schemas.microsoft.com/office/powerpoint/2010/main" val="3410901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矢印: 下 35">
            <a:extLst>
              <a:ext uri="{FF2B5EF4-FFF2-40B4-BE49-F238E27FC236}">
                <a16:creationId xmlns:a16="http://schemas.microsoft.com/office/drawing/2014/main" id="{EAB469A4-69BE-4308-BE7B-62438031623C}"/>
              </a:ext>
            </a:extLst>
          </p:cNvPr>
          <p:cNvSpPr/>
          <p:nvPr/>
        </p:nvSpPr>
        <p:spPr>
          <a:xfrm>
            <a:off x="5516931" y="2709572"/>
            <a:ext cx="451104" cy="2770405"/>
          </a:xfrm>
          <a:prstGeom prst="downArrow">
            <a:avLst/>
          </a:prstGeom>
          <a:solidFill>
            <a:schemeClr val="bg1"/>
          </a:solidFill>
          <a:ln w="19050">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2">
            <a:extLst>
              <a:ext uri="{FF2B5EF4-FFF2-40B4-BE49-F238E27FC236}">
                <a16:creationId xmlns:a16="http://schemas.microsoft.com/office/drawing/2014/main" id="{7D28E271-D6C0-4B26-9695-2769145DEBD4}"/>
              </a:ext>
            </a:extLst>
          </p:cNvPr>
          <p:cNvSpPr>
            <a:spLocks noGrp="1"/>
          </p:cNvSpPr>
          <p:nvPr>
            <p:ph type="title"/>
          </p:nvPr>
        </p:nvSpPr>
        <p:spPr/>
        <p:txBody>
          <a:bodyPr/>
          <a:lstStyle/>
          <a:p>
            <a:r>
              <a:rPr kumimoji="1" lang="en-US" altLang="ja-JP"/>
              <a:t>Device </a:t>
            </a:r>
            <a:r>
              <a:rPr lang="en-US" altLang="ja-JP"/>
              <a:t>Connectivity with Azure IoT</a:t>
            </a:r>
            <a:endParaRPr kumimoji="1" lang="ja-JP" altLang="en-US"/>
          </a:p>
        </p:txBody>
      </p:sp>
      <p:sp>
        <p:nvSpPr>
          <p:cNvPr id="2" name="スライド番号プレースホルダー 1">
            <a:extLst>
              <a:ext uri="{FF2B5EF4-FFF2-40B4-BE49-F238E27FC236}">
                <a16:creationId xmlns:a16="http://schemas.microsoft.com/office/drawing/2014/main" id="{91FBCC61-DCFE-47E7-8AF8-3E63DF39744E}"/>
              </a:ext>
            </a:extLst>
          </p:cNvPr>
          <p:cNvSpPr>
            <a:spLocks noGrp="1"/>
          </p:cNvSpPr>
          <p:nvPr>
            <p:ph type="sldNum" sz="quarter" idx="12"/>
          </p:nvPr>
        </p:nvSpPr>
        <p:spPr/>
        <p:txBody>
          <a:bodyPr/>
          <a:lstStyle/>
          <a:p>
            <a:fld id="{C19A29C7-8A9E-4D2D-BDFB-5A77C3E24864}" type="slidenum">
              <a:rPr kumimoji="1" lang="ja-JP" altLang="en-US" smtClean="0"/>
              <a:t>68</a:t>
            </a:fld>
            <a:endParaRPr kumimoji="1" lang="ja-JP" altLang="en-US"/>
          </a:p>
        </p:txBody>
      </p:sp>
      <p:sp>
        <p:nvSpPr>
          <p:cNvPr id="22" name="テキスト ボックス 21">
            <a:extLst>
              <a:ext uri="{FF2B5EF4-FFF2-40B4-BE49-F238E27FC236}">
                <a16:creationId xmlns:a16="http://schemas.microsoft.com/office/drawing/2014/main" id="{471AEE3B-8A50-4C89-8454-DFC1E7609C22}"/>
              </a:ext>
            </a:extLst>
          </p:cNvPr>
          <p:cNvSpPr txBox="1"/>
          <p:nvPr/>
        </p:nvSpPr>
        <p:spPr>
          <a:xfrm>
            <a:off x="987307" y="2155017"/>
            <a:ext cx="5462261" cy="554555"/>
          </a:xfrm>
          <a:prstGeom prst="roundRect">
            <a:avLst>
              <a:gd name="adj" fmla="val 50000"/>
            </a:avLst>
          </a:prstGeom>
          <a:solidFill>
            <a:srgbClr val="00B0F0"/>
          </a:solidFill>
        </p:spPr>
        <p:txBody>
          <a:bodyPr wrap="none" rtlCol="0" anchor="ctr">
            <a:noAutofit/>
          </a:bodyPr>
          <a:lstStyle/>
          <a:p>
            <a:pPr algn="ctr"/>
            <a:r>
              <a:rPr lang="en-US" altLang="ja-JP">
                <a:solidFill>
                  <a:schemeClr val="bg1"/>
                </a:solidFill>
              </a:rPr>
              <a:t>Application</a:t>
            </a:r>
            <a:endParaRPr kumimoji="1" lang="ja-JP" altLang="en-US">
              <a:solidFill>
                <a:schemeClr val="bg1"/>
              </a:solidFill>
            </a:endParaRPr>
          </a:p>
        </p:txBody>
      </p:sp>
      <p:sp>
        <p:nvSpPr>
          <p:cNvPr id="30" name="テキスト ボックス 29">
            <a:extLst>
              <a:ext uri="{FF2B5EF4-FFF2-40B4-BE49-F238E27FC236}">
                <a16:creationId xmlns:a16="http://schemas.microsoft.com/office/drawing/2014/main" id="{804741B2-5F20-450B-B68D-AA255AE64777}"/>
              </a:ext>
            </a:extLst>
          </p:cNvPr>
          <p:cNvSpPr txBox="1"/>
          <p:nvPr/>
        </p:nvSpPr>
        <p:spPr>
          <a:xfrm>
            <a:off x="3076279" y="5479977"/>
            <a:ext cx="3373289" cy="554555"/>
          </a:xfrm>
          <a:prstGeom prst="roundRect">
            <a:avLst>
              <a:gd name="adj" fmla="val 50000"/>
            </a:avLst>
          </a:prstGeom>
          <a:solidFill>
            <a:schemeClr val="accent2"/>
          </a:solidFill>
        </p:spPr>
        <p:txBody>
          <a:bodyPr wrap="none" rtlCol="0" anchor="ctr">
            <a:noAutofit/>
          </a:bodyPr>
          <a:lstStyle/>
          <a:p>
            <a:pPr algn="ctr"/>
            <a:r>
              <a:rPr lang="en-US" altLang="ja-JP">
                <a:solidFill>
                  <a:schemeClr val="bg1"/>
                </a:solidFill>
              </a:rPr>
              <a:t>libazureiot</a:t>
            </a:r>
            <a:endParaRPr kumimoji="1" lang="ja-JP" altLang="en-US">
              <a:solidFill>
                <a:schemeClr val="bg1"/>
              </a:solidFill>
            </a:endParaRPr>
          </a:p>
        </p:txBody>
      </p:sp>
      <p:sp>
        <p:nvSpPr>
          <p:cNvPr id="32" name="矢印: 下 31">
            <a:extLst>
              <a:ext uri="{FF2B5EF4-FFF2-40B4-BE49-F238E27FC236}">
                <a16:creationId xmlns:a16="http://schemas.microsoft.com/office/drawing/2014/main" id="{96BB8B23-11A1-4F68-B3E5-58458666A3EB}"/>
              </a:ext>
            </a:extLst>
          </p:cNvPr>
          <p:cNvSpPr/>
          <p:nvPr/>
        </p:nvSpPr>
        <p:spPr>
          <a:xfrm>
            <a:off x="3492885" y="2709573"/>
            <a:ext cx="451104" cy="714718"/>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ボックス 33">
            <a:extLst>
              <a:ext uri="{FF2B5EF4-FFF2-40B4-BE49-F238E27FC236}">
                <a16:creationId xmlns:a16="http://schemas.microsoft.com/office/drawing/2014/main" id="{CAC9431F-BB5F-4A17-B676-84B777736B0C}"/>
              </a:ext>
            </a:extLst>
          </p:cNvPr>
          <p:cNvSpPr txBox="1"/>
          <p:nvPr/>
        </p:nvSpPr>
        <p:spPr>
          <a:xfrm>
            <a:off x="7699742" y="5572588"/>
            <a:ext cx="2951449" cy="369332"/>
          </a:xfrm>
          <a:prstGeom prst="rect">
            <a:avLst/>
          </a:prstGeom>
          <a:noFill/>
        </p:spPr>
        <p:txBody>
          <a:bodyPr wrap="none" rtlCol="0">
            <a:spAutoFit/>
          </a:bodyPr>
          <a:lstStyle/>
          <a:p>
            <a:pPr algn="ctr"/>
            <a:r>
              <a:rPr lang="en-US" altLang="ja-JP">
                <a:hlinkClick r:id="rId2"/>
              </a:rPr>
              <a:t>Azure IoT Device SDK for C</a:t>
            </a:r>
            <a:endParaRPr kumimoji="1" lang="ja-JP" altLang="en-US"/>
          </a:p>
        </p:txBody>
      </p:sp>
      <p:sp>
        <p:nvSpPr>
          <p:cNvPr id="19" name="テキスト ボックス 18">
            <a:extLst>
              <a:ext uri="{FF2B5EF4-FFF2-40B4-BE49-F238E27FC236}">
                <a16:creationId xmlns:a16="http://schemas.microsoft.com/office/drawing/2014/main" id="{279A546B-A132-4915-A7BA-2CE876324E7A}"/>
              </a:ext>
            </a:extLst>
          </p:cNvPr>
          <p:cNvSpPr txBox="1"/>
          <p:nvPr/>
        </p:nvSpPr>
        <p:spPr>
          <a:xfrm>
            <a:off x="2242712" y="3428999"/>
            <a:ext cx="2951450" cy="554555"/>
          </a:xfrm>
          <a:prstGeom prst="roundRect">
            <a:avLst>
              <a:gd name="adj" fmla="val 50000"/>
            </a:avLst>
          </a:prstGeom>
          <a:solidFill>
            <a:srgbClr val="00B0F0"/>
          </a:solidFill>
        </p:spPr>
        <p:txBody>
          <a:bodyPr wrap="none" rtlCol="0" anchor="ctr">
            <a:noAutofit/>
          </a:bodyPr>
          <a:lstStyle/>
          <a:p>
            <a:pPr algn="ctr"/>
            <a:r>
              <a:rPr kumimoji="1" lang="en-US" altLang="ja-JP">
                <a:solidFill>
                  <a:schemeClr val="bg1"/>
                </a:solidFill>
              </a:rPr>
              <a:t>azure_iot_utilities.h/.c</a:t>
            </a:r>
            <a:endParaRPr kumimoji="1" lang="ja-JP" altLang="en-US">
              <a:solidFill>
                <a:schemeClr val="bg1"/>
              </a:solidFill>
            </a:endParaRPr>
          </a:p>
        </p:txBody>
      </p:sp>
      <p:sp>
        <p:nvSpPr>
          <p:cNvPr id="23" name="テキスト ボックス 22">
            <a:extLst>
              <a:ext uri="{FF2B5EF4-FFF2-40B4-BE49-F238E27FC236}">
                <a16:creationId xmlns:a16="http://schemas.microsoft.com/office/drawing/2014/main" id="{9FCCD5C7-7BC9-4AB9-9F1C-69180A45487B}"/>
              </a:ext>
            </a:extLst>
          </p:cNvPr>
          <p:cNvSpPr txBox="1"/>
          <p:nvPr/>
        </p:nvSpPr>
        <p:spPr>
          <a:xfrm>
            <a:off x="987307" y="4490459"/>
            <a:ext cx="2951450" cy="554555"/>
          </a:xfrm>
          <a:prstGeom prst="roundRect">
            <a:avLst>
              <a:gd name="adj" fmla="val 50000"/>
            </a:avLst>
          </a:prstGeom>
          <a:solidFill>
            <a:srgbClr val="00B0F0"/>
          </a:solidFill>
        </p:spPr>
        <p:txBody>
          <a:bodyPr wrap="none" rtlCol="0" anchor="ctr">
            <a:noAutofit/>
          </a:bodyPr>
          <a:lstStyle/>
          <a:p>
            <a:pPr algn="ctr"/>
            <a:r>
              <a:rPr kumimoji="1" lang="en-US" altLang="ja-JP">
                <a:solidFill>
                  <a:schemeClr val="bg1"/>
                </a:solidFill>
              </a:rPr>
              <a:t>parson.h/.c</a:t>
            </a:r>
            <a:endParaRPr kumimoji="1" lang="ja-JP" altLang="en-US">
              <a:solidFill>
                <a:schemeClr val="bg1"/>
              </a:solidFill>
            </a:endParaRPr>
          </a:p>
        </p:txBody>
      </p:sp>
      <p:sp>
        <p:nvSpPr>
          <p:cNvPr id="24" name="矢印: 下 23">
            <a:extLst>
              <a:ext uri="{FF2B5EF4-FFF2-40B4-BE49-F238E27FC236}">
                <a16:creationId xmlns:a16="http://schemas.microsoft.com/office/drawing/2014/main" id="{D5B2E6FC-4C5F-461A-BFC9-50FF5F536FBD}"/>
              </a:ext>
            </a:extLst>
          </p:cNvPr>
          <p:cNvSpPr/>
          <p:nvPr/>
        </p:nvSpPr>
        <p:spPr>
          <a:xfrm>
            <a:off x="1511025" y="2709572"/>
            <a:ext cx="451104" cy="1769441"/>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矢印: 下 24">
            <a:extLst>
              <a:ext uri="{FF2B5EF4-FFF2-40B4-BE49-F238E27FC236}">
                <a16:creationId xmlns:a16="http://schemas.microsoft.com/office/drawing/2014/main" id="{6C151CD2-FE9F-481F-B51E-2947B75C9A18}"/>
              </a:ext>
            </a:extLst>
          </p:cNvPr>
          <p:cNvSpPr/>
          <p:nvPr/>
        </p:nvSpPr>
        <p:spPr>
          <a:xfrm>
            <a:off x="2778707" y="3984468"/>
            <a:ext cx="451104" cy="494545"/>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ボックス 26">
            <a:extLst>
              <a:ext uri="{FF2B5EF4-FFF2-40B4-BE49-F238E27FC236}">
                <a16:creationId xmlns:a16="http://schemas.microsoft.com/office/drawing/2014/main" id="{16DA6E09-F0A5-402E-B31A-6AF42F95141B}"/>
              </a:ext>
            </a:extLst>
          </p:cNvPr>
          <p:cNvSpPr txBox="1"/>
          <p:nvPr/>
        </p:nvSpPr>
        <p:spPr>
          <a:xfrm>
            <a:off x="1962129" y="2880699"/>
            <a:ext cx="1530756" cy="309568"/>
          </a:xfrm>
          <a:prstGeom prst="rect">
            <a:avLst/>
          </a:prstGeom>
          <a:solidFill>
            <a:schemeClr val="tx1"/>
          </a:solidFill>
        </p:spPr>
        <p:txBody>
          <a:bodyPr wrap="none" rtlCol="0" anchor="ctr">
            <a:noAutofit/>
          </a:bodyPr>
          <a:lstStyle/>
          <a:p>
            <a:pPr algn="ctr"/>
            <a:r>
              <a:rPr lang="en-US" altLang="ja-JP" sz="1100">
                <a:solidFill>
                  <a:schemeClr val="bg1"/>
                </a:solidFill>
                <a:latin typeface="Consolas" panose="020B0609020204030204" pitchFamily="49" charset="0"/>
              </a:rPr>
              <a:t>CONNECTION_STRING</a:t>
            </a:r>
            <a:endParaRPr kumimoji="1" lang="ja-JP" altLang="en-US" sz="1100">
              <a:solidFill>
                <a:schemeClr val="bg1"/>
              </a:solidFill>
              <a:latin typeface="Consolas" panose="020B0609020204030204" pitchFamily="49" charset="0"/>
            </a:endParaRPr>
          </a:p>
        </p:txBody>
      </p:sp>
      <p:sp>
        <p:nvSpPr>
          <p:cNvPr id="28" name="テキスト ボックス 27">
            <a:extLst>
              <a:ext uri="{FF2B5EF4-FFF2-40B4-BE49-F238E27FC236}">
                <a16:creationId xmlns:a16="http://schemas.microsoft.com/office/drawing/2014/main" id="{DAE71432-1564-4FE3-8537-8E87729DF560}"/>
              </a:ext>
            </a:extLst>
          </p:cNvPr>
          <p:cNvSpPr txBox="1"/>
          <p:nvPr/>
        </p:nvSpPr>
        <p:spPr>
          <a:xfrm>
            <a:off x="1962129" y="3216477"/>
            <a:ext cx="1530756" cy="309568"/>
          </a:xfrm>
          <a:prstGeom prst="rect">
            <a:avLst/>
          </a:prstGeom>
          <a:solidFill>
            <a:schemeClr val="tx1"/>
          </a:solidFill>
        </p:spPr>
        <p:txBody>
          <a:bodyPr wrap="none" rtlCol="0" anchor="ctr">
            <a:noAutofit/>
          </a:bodyPr>
          <a:lstStyle/>
          <a:p>
            <a:pPr algn="ctr"/>
            <a:r>
              <a:rPr kumimoji="1" lang="en-US" altLang="ja-JP" sz="1100">
                <a:solidFill>
                  <a:schemeClr val="bg1"/>
                </a:solidFill>
                <a:latin typeface="Consolas" panose="020B0609020204030204" pitchFamily="49" charset="0"/>
              </a:rPr>
              <a:t>CERTIFICATES</a:t>
            </a:r>
            <a:endParaRPr kumimoji="1" lang="ja-JP" altLang="en-US" sz="1100">
              <a:solidFill>
                <a:schemeClr val="bg1"/>
              </a:solidFill>
              <a:latin typeface="Consolas" panose="020B0609020204030204" pitchFamily="49" charset="0"/>
            </a:endParaRPr>
          </a:p>
        </p:txBody>
      </p:sp>
      <p:sp>
        <p:nvSpPr>
          <p:cNvPr id="29" name="矢印: 下 28">
            <a:extLst>
              <a:ext uri="{FF2B5EF4-FFF2-40B4-BE49-F238E27FC236}">
                <a16:creationId xmlns:a16="http://schemas.microsoft.com/office/drawing/2014/main" id="{F8731AFA-5088-4C60-BEAC-61C7CB5EE841}"/>
              </a:ext>
            </a:extLst>
          </p:cNvPr>
          <p:cNvSpPr/>
          <p:nvPr/>
        </p:nvSpPr>
        <p:spPr>
          <a:xfrm>
            <a:off x="4326453" y="3957131"/>
            <a:ext cx="451104" cy="1522846"/>
          </a:xfrm>
          <a:prstGeom prst="down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ボックス 36">
            <a:extLst>
              <a:ext uri="{FF2B5EF4-FFF2-40B4-BE49-F238E27FC236}">
                <a16:creationId xmlns:a16="http://schemas.microsoft.com/office/drawing/2014/main" id="{C4F17D61-DAE8-4AB1-91DF-7CD108AFE9D8}"/>
              </a:ext>
            </a:extLst>
          </p:cNvPr>
          <p:cNvSpPr txBox="1"/>
          <p:nvPr/>
        </p:nvSpPr>
        <p:spPr>
          <a:xfrm>
            <a:off x="7211627" y="4583070"/>
            <a:ext cx="3927678" cy="369332"/>
          </a:xfrm>
          <a:prstGeom prst="rect">
            <a:avLst/>
          </a:prstGeom>
          <a:noFill/>
        </p:spPr>
        <p:txBody>
          <a:bodyPr wrap="none" rtlCol="0">
            <a:spAutoFit/>
          </a:bodyPr>
          <a:lstStyle/>
          <a:p>
            <a:pPr algn="ctr"/>
            <a:r>
              <a:rPr lang="en-US" altLang="ja-JP">
                <a:hlinkClick r:id="rId3"/>
              </a:rPr>
              <a:t>Lightweight JSON library written in C</a:t>
            </a:r>
            <a:endParaRPr kumimoji="1" lang="ja-JP" altLang="en-US"/>
          </a:p>
        </p:txBody>
      </p:sp>
      <p:sp>
        <p:nvSpPr>
          <p:cNvPr id="38" name="テキスト ボックス 37">
            <a:extLst>
              <a:ext uri="{FF2B5EF4-FFF2-40B4-BE49-F238E27FC236}">
                <a16:creationId xmlns:a16="http://schemas.microsoft.com/office/drawing/2014/main" id="{B519C3CB-D213-44B5-8004-1F2E4D0C4350}"/>
              </a:ext>
            </a:extLst>
          </p:cNvPr>
          <p:cNvSpPr txBox="1"/>
          <p:nvPr/>
        </p:nvSpPr>
        <p:spPr>
          <a:xfrm>
            <a:off x="7211627" y="3388693"/>
            <a:ext cx="4104004" cy="646331"/>
          </a:xfrm>
          <a:prstGeom prst="rect">
            <a:avLst/>
          </a:prstGeom>
          <a:noFill/>
        </p:spPr>
        <p:txBody>
          <a:bodyPr wrap="square" rtlCol="0">
            <a:spAutoFit/>
          </a:bodyPr>
          <a:lstStyle/>
          <a:p>
            <a:pPr algn="ctr"/>
            <a:r>
              <a:rPr lang="en-US" altLang="ja-JP"/>
              <a:t>sample interface for performing basic operations with an Azure IoT Hub</a:t>
            </a:r>
            <a:endParaRPr kumimoji="1" lang="ja-JP" altLang="en-US"/>
          </a:p>
        </p:txBody>
      </p:sp>
      <p:sp>
        <p:nvSpPr>
          <p:cNvPr id="4" name="正方形/長方形 3">
            <a:extLst>
              <a:ext uri="{FF2B5EF4-FFF2-40B4-BE49-F238E27FC236}">
                <a16:creationId xmlns:a16="http://schemas.microsoft.com/office/drawing/2014/main" id="{D5F723F0-B5A6-4D72-BCD4-159213DF68D4}"/>
              </a:ext>
            </a:extLst>
          </p:cNvPr>
          <p:cNvSpPr/>
          <p:nvPr/>
        </p:nvSpPr>
        <p:spPr>
          <a:xfrm>
            <a:off x="698500" y="2791799"/>
            <a:ext cx="6019800" cy="2364401"/>
          </a:xfrm>
          <a:prstGeom prst="rect">
            <a:avLst/>
          </a:prstGeom>
          <a:noFill/>
          <a:ln w="38100">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9" name="図 38">
            <a:extLst>
              <a:ext uri="{FF2B5EF4-FFF2-40B4-BE49-F238E27FC236}">
                <a16:creationId xmlns:a16="http://schemas.microsoft.com/office/drawing/2014/main" id="{72FD6D06-6241-4798-A1CE-D6A67327D043}"/>
              </a:ext>
            </a:extLst>
          </p:cNvPr>
          <p:cNvPicPr>
            <a:picLocks noChangeAspect="1"/>
          </p:cNvPicPr>
          <p:nvPr/>
        </p:nvPicPr>
        <p:blipFill rotWithShape="1">
          <a:blip r:embed="rId4"/>
          <a:srcRect l="33239" t="52568" b="26182"/>
          <a:stretch/>
        </p:blipFill>
        <p:spPr>
          <a:xfrm>
            <a:off x="7211627" y="2033596"/>
            <a:ext cx="4290016" cy="554555"/>
          </a:xfrm>
          <a:prstGeom prst="rect">
            <a:avLst/>
          </a:prstGeom>
        </p:spPr>
      </p:pic>
      <p:cxnSp>
        <p:nvCxnSpPr>
          <p:cNvPr id="6" name="コネクタ: カギ線 5">
            <a:extLst>
              <a:ext uri="{FF2B5EF4-FFF2-40B4-BE49-F238E27FC236}">
                <a16:creationId xmlns:a16="http://schemas.microsoft.com/office/drawing/2014/main" id="{A22128B1-4A82-455C-98D8-37FB681D7C71}"/>
              </a:ext>
            </a:extLst>
          </p:cNvPr>
          <p:cNvCxnSpPr>
            <a:cxnSpLocks/>
            <a:stCxn id="39" idx="2"/>
          </p:cNvCxnSpPr>
          <p:nvPr/>
        </p:nvCxnSpPr>
        <p:spPr>
          <a:xfrm rot="5400000">
            <a:off x="7837071" y="1475999"/>
            <a:ext cx="407413" cy="2631717"/>
          </a:xfrm>
          <a:prstGeom prst="bentConnector2">
            <a:avLst/>
          </a:prstGeom>
          <a:ln w="38100">
            <a:solidFill>
              <a:schemeClr val="bg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3" name="テキスト ボックス 12">
            <a:extLst>
              <a:ext uri="{FF2B5EF4-FFF2-40B4-BE49-F238E27FC236}">
                <a16:creationId xmlns:a16="http://schemas.microsoft.com/office/drawing/2014/main" id="{D0804F43-F2E9-42B6-9885-BCA053B4E226}"/>
              </a:ext>
            </a:extLst>
          </p:cNvPr>
          <p:cNvSpPr txBox="1"/>
          <p:nvPr/>
        </p:nvSpPr>
        <p:spPr>
          <a:xfrm>
            <a:off x="7169404" y="2663078"/>
            <a:ext cx="1792478" cy="369332"/>
          </a:xfrm>
          <a:prstGeom prst="rect">
            <a:avLst/>
          </a:prstGeom>
          <a:noFill/>
        </p:spPr>
        <p:txBody>
          <a:bodyPr wrap="none" rtlCol="0">
            <a:spAutoFit/>
          </a:bodyPr>
          <a:lstStyle/>
          <a:p>
            <a:r>
              <a:rPr kumimoji="1" lang="en-US" altLang="ja-JP"/>
              <a:t>Generate codes</a:t>
            </a:r>
            <a:endParaRPr kumimoji="1" lang="ja-JP" altLang="en-US"/>
          </a:p>
        </p:txBody>
      </p:sp>
      <p:cxnSp>
        <p:nvCxnSpPr>
          <p:cNvPr id="40" name="直線コネクタ 39">
            <a:extLst>
              <a:ext uri="{FF2B5EF4-FFF2-40B4-BE49-F238E27FC236}">
                <a16:creationId xmlns:a16="http://schemas.microsoft.com/office/drawing/2014/main" id="{582F556D-97E4-4172-A6B5-9B80B01BBB7D}"/>
              </a:ext>
            </a:extLst>
          </p:cNvPr>
          <p:cNvCxnSpPr>
            <a:cxnSpLocks/>
            <a:endCxn id="38" idx="1"/>
          </p:cNvCxnSpPr>
          <p:nvPr/>
        </p:nvCxnSpPr>
        <p:spPr>
          <a:xfrm>
            <a:off x="4980374" y="3711859"/>
            <a:ext cx="2231253"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3" name="直線コネクタ 42">
            <a:extLst>
              <a:ext uri="{FF2B5EF4-FFF2-40B4-BE49-F238E27FC236}">
                <a16:creationId xmlns:a16="http://schemas.microsoft.com/office/drawing/2014/main" id="{824777E6-8F22-4008-991C-72FCBF47CB19}"/>
              </a:ext>
            </a:extLst>
          </p:cNvPr>
          <p:cNvCxnSpPr>
            <a:cxnSpLocks/>
            <a:endCxn id="37" idx="1"/>
          </p:cNvCxnSpPr>
          <p:nvPr/>
        </p:nvCxnSpPr>
        <p:spPr>
          <a:xfrm>
            <a:off x="3718437" y="4767736"/>
            <a:ext cx="3493190"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cxnSp>
        <p:nvCxnSpPr>
          <p:cNvPr id="48" name="直線コネクタ 47">
            <a:extLst>
              <a:ext uri="{FF2B5EF4-FFF2-40B4-BE49-F238E27FC236}">
                <a16:creationId xmlns:a16="http://schemas.microsoft.com/office/drawing/2014/main" id="{9893C4B2-63FA-4746-B5ED-A36A472BA0D8}"/>
              </a:ext>
            </a:extLst>
          </p:cNvPr>
          <p:cNvCxnSpPr>
            <a:cxnSpLocks/>
            <a:endCxn id="34" idx="1"/>
          </p:cNvCxnSpPr>
          <p:nvPr/>
        </p:nvCxnSpPr>
        <p:spPr>
          <a:xfrm>
            <a:off x="6252882" y="5757254"/>
            <a:ext cx="1446860" cy="0"/>
          </a:xfrm>
          <a:prstGeom prst="line">
            <a:avLst/>
          </a:prstGeom>
          <a:ln w="12700">
            <a:solidFill>
              <a:schemeClr val="tx1"/>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108665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69</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Lab#6</a:t>
            </a:r>
            <a:endParaRPr kumimoji="1" lang="ja-JP" altLang="en-US" sz="4400"/>
          </a:p>
        </p:txBody>
      </p:sp>
    </p:spTree>
    <p:extLst>
      <p:ext uri="{BB962C8B-B14F-4D97-AF65-F5344CB8AC3E}">
        <p14:creationId xmlns:p14="http://schemas.microsoft.com/office/powerpoint/2010/main" val="4279672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24E2ED7-1346-473D-8227-99FF0BC1769E}"/>
              </a:ext>
            </a:extLst>
          </p:cNvPr>
          <p:cNvSpPr>
            <a:spLocks noGrp="1"/>
          </p:cNvSpPr>
          <p:nvPr>
            <p:ph type="title"/>
          </p:nvPr>
        </p:nvSpPr>
        <p:spPr/>
        <p:txBody>
          <a:bodyPr/>
          <a:lstStyle/>
          <a:p>
            <a:r>
              <a:rPr lang="en-US" altLang="ja-JP"/>
              <a:t>Lab#1.1 Blink Sample</a:t>
            </a:r>
            <a:r>
              <a:rPr lang="ja-JP" altLang="en-US"/>
              <a:t>を新規作成</a:t>
            </a:r>
            <a:endParaRPr kumimoji="1" lang="ja-JP" altLang="en-US"/>
          </a:p>
        </p:txBody>
      </p:sp>
      <p:sp>
        <p:nvSpPr>
          <p:cNvPr id="4" name="スライド番号プレースホルダー 3">
            <a:extLst>
              <a:ext uri="{FF2B5EF4-FFF2-40B4-BE49-F238E27FC236}">
                <a16:creationId xmlns:a16="http://schemas.microsoft.com/office/drawing/2014/main" id="{395B59FE-C7FB-4C55-B296-011E0034D77B}"/>
              </a:ext>
            </a:extLst>
          </p:cNvPr>
          <p:cNvSpPr>
            <a:spLocks noGrp="1"/>
          </p:cNvSpPr>
          <p:nvPr>
            <p:ph type="sldNum" sz="quarter" idx="12"/>
          </p:nvPr>
        </p:nvSpPr>
        <p:spPr/>
        <p:txBody>
          <a:bodyPr/>
          <a:lstStyle/>
          <a:p>
            <a:fld id="{C19A29C7-8A9E-4D2D-BDFB-5A77C3E24864}" type="slidenum">
              <a:rPr kumimoji="1" lang="ja-JP" altLang="en-US" smtClean="0"/>
              <a:t>7</a:t>
            </a:fld>
            <a:endParaRPr kumimoji="1" lang="ja-JP" altLang="en-US"/>
          </a:p>
        </p:txBody>
      </p:sp>
      <p:pic>
        <p:nvPicPr>
          <p:cNvPr id="3" name="図 2">
            <a:extLst>
              <a:ext uri="{FF2B5EF4-FFF2-40B4-BE49-F238E27FC236}">
                <a16:creationId xmlns:a16="http://schemas.microsoft.com/office/drawing/2014/main" id="{6470CBD3-7425-4778-942F-FF9FF55E5068}"/>
              </a:ext>
            </a:extLst>
          </p:cNvPr>
          <p:cNvPicPr>
            <a:picLocks noChangeAspect="1"/>
          </p:cNvPicPr>
          <p:nvPr/>
        </p:nvPicPr>
        <p:blipFill>
          <a:blip r:embed="rId2"/>
          <a:stretch>
            <a:fillRect/>
          </a:stretch>
        </p:blipFill>
        <p:spPr>
          <a:xfrm>
            <a:off x="1729740" y="1596577"/>
            <a:ext cx="8732519" cy="4942335"/>
          </a:xfrm>
          <a:prstGeom prst="rect">
            <a:avLst/>
          </a:prstGeom>
        </p:spPr>
      </p:pic>
    </p:spTree>
    <p:extLst>
      <p:ext uri="{BB962C8B-B14F-4D97-AF65-F5344CB8AC3E}">
        <p14:creationId xmlns:p14="http://schemas.microsoft.com/office/powerpoint/2010/main" val="24483908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DA1387E-B6C3-49D9-9EDF-82C40AC1664F}"/>
              </a:ext>
            </a:extLst>
          </p:cNvPr>
          <p:cNvSpPr/>
          <p:nvPr/>
        </p:nvSpPr>
        <p:spPr>
          <a:xfrm>
            <a:off x="807922" y="1688389"/>
            <a:ext cx="2316388" cy="14566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Azure IoT Central</a:t>
            </a:r>
            <a:endParaRPr kumimoji="1" lang="ja-JP" altLang="en-US"/>
          </a:p>
        </p:txBody>
      </p:sp>
      <p:sp>
        <p:nvSpPr>
          <p:cNvPr id="23" name="正方形/長方形 22">
            <a:extLst>
              <a:ext uri="{FF2B5EF4-FFF2-40B4-BE49-F238E27FC236}">
                <a16:creationId xmlns:a16="http://schemas.microsoft.com/office/drawing/2014/main" id="{B554EA5C-E59F-41C3-A8DC-5A66C504A3D1}"/>
              </a:ext>
            </a:extLst>
          </p:cNvPr>
          <p:cNvSpPr/>
          <p:nvPr/>
        </p:nvSpPr>
        <p:spPr>
          <a:xfrm>
            <a:off x="1133072" y="2060020"/>
            <a:ext cx="1783725" cy="874802"/>
          </a:xfrm>
          <a:prstGeom prst="rect">
            <a:avLst/>
          </a:prstGeom>
          <a:solidFill>
            <a:srgbClr val="006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Azure IoT Hub</a:t>
            </a:r>
            <a:endParaRPr kumimoji="1" lang="ja-JP" altLang="en-US"/>
          </a:p>
        </p:txBody>
      </p:sp>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normAutofit/>
          </a:bodyPr>
          <a:lstStyle/>
          <a:p>
            <a:r>
              <a:rPr lang="en-US" altLang="ja-JP"/>
              <a:t>Lab#6 Send to Azure IoT Central w/o DPS</a:t>
            </a:r>
          </a:p>
        </p:txBody>
      </p:sp>
      <p:sp>
        <p:nvSpPr>
          <p:cNvPr id="3" name="正方形/長方形 2">
            <a:extLst>
              <a:ext uri="{FF2B5EF4-FFF2-40B4-BE49-F238E27FC236}">
                <a16:creationId xmlns:a16="http://schemas.microsoft.com/office/drawing/2014/main" id="{CB4EDD52-2336-46D6-857F-9EBA561564EE}"/>
              </a:ext>
            </a:extLst>
          </p:cNvPr>
          <p:cNvSpPr/>
          <p:nvPr/>
        </p:nvSpPr>
        <p:spPr>
          <a:xfrm>
            <a:off x="716194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4301523"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5782593" y="2497421"/>
            <a:ext cx="137935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6169587" y="2128089"/>
            <a:ext cx="614271" cy="369332"/>
          </a:xfrm>
          <a:prstGeom prst="rect">
            <a:avLst/>
          </a:prstGeom>
          <a:noFill/>
        </p:spPr>
        <p:txBody>
          <a:bodyPr wrap="none" rtlCol="0">
            <a:spAutoFit/>
          </a:bodyPr>
          <a:lstStyle/>
          <a:p>
            <a:pPr algn="ctr"/>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870378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9261438" y="1904197"/>
            <a:ext cx="1221809" cy="369332"/>
          </a:xfrm>
          <a:prstGeom prst="rect">
            <a:avLst/>
          </a:prstGeom>
          <a:noFill/>
        </p:spPr>
        <p:txBody>
          <a:bodyPr wrap="none" rtlCol="0">
            <a:spAutoFit/>
          </a:bodyPr>
          <a:lstStyle/>
          <a:p>
            <a:r>
              <a:rPr kumimoji="1" lang="en-US" altLang="ja-JP"/>
              <a:t>Blank App</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4301523" y="4234649"/>
            <a:ext cx="5915373" cy="2125390"/>
          </a:xfrm>
          <a:prstGeom prst="rect">
            <a:avLst/>
          </a:prstGeom>
          <a:noFill/>
        </p:spPr>
        <p:txBody>
          <a:bodyPr wrap="square" rtlCol="0">
            <a:spAutoFit/>
          </a:bodyPr>
          <a:lstStyle/>
          <a:p>
            <a:pPr marL="342900" indent="-342900">
              <a:lnSpc>
                <a:spcPct val="150000"/>
              </a:lnSpc>
              <a:buAutoNum type="arabicPeriod"/>
            </a:pPr>
            <a:r>
              <a:rPr kumimoji="1" lang="en-US" altLang="ja-JP"/>
              <a:t>IoT Central</a:t>
            </a:r>
            <a:r>
              <a:rPr lang="ja-JP" altLang="en-US"/>
              <a:t>アプリケーションを</a:t>
            </a:r>
            <a:r>
              <a:rPr kumimoji="1" lang="ja-JP" altLang="en-US"/>
              <a:t>作成</a:t>
            </a:r>
            <a:endParaRPr kumimoji="1" lang="en-US" altLang="ja-JP"/>
          </a:p>
          <a:p>
            <a:pPr marL="342900" indent="-342900">
              <a:lnSpc>
                <a:spcPct val="150000"/>
              </a:lnSpc>
              <a:buAutoNum type="arabicPeriod"/>
            </a:pPr>
            <a:r>
              <a:rPr kumimoji="1" lang="en-US" altLang="ja-JP"/>
              <a:t>IoT Central</a:t>
            </a:r>
            <a:r>
              <a:rPr kumimoji="1" lang="ja-JP" altLang="en-US"/>
              <a:t>にデバイステンプレートを追加・設定</a:t>
            </a:r>
            <a:endParaRPr kumimoji="1" lang="en-US" altLang="ja-JP"/>
          </a:p>
          <a:p>
            <a:pPr marL="342900" indent="-342900">
              <a:lnSpc>
                <a:spcPct val="150000"/>
              </a:lnSpc>
              <a:buAutoNum type="arabicPeriod"/>
            </a:pPr>
            <a:r>
              <a:rPr kumimoji="1" lang="en-US" altLang="ja-JP"/>
              <a:t>IoT Central</a:t>
            </a:r>
            <a:r>
              <a:rPr kumimoji="1" lang="ja-JP" altLang="en-US"/>
              <a:t>にデバイスを追加</a:t>
            </a:r>
            <a:endParaRPr kumimoji="1" lang="en-US" altLang="ja-JP"/>
          </a:p>
          <a:p>
            <a:pPr marL="342900" indent="-342900">
              <a:lnSpc>
                <a:spcPct val="150000"/>
              </a:lnSpc>
              <a:buAutoNum type="arabicPeriod"/>
            </a:pPr>
            <a:r>
              <a:rPr lang="ja-JP" altLang="en-US"/>
              <a:t>デバイスの</a:t>
            </a:r>
            <a:r>
              <a:rPr lang="en-US" altLang="ja-JP"/>
              <a:t>IoT Hub</a:t>
            </a:r>
            <a:r>
              <a:rPr lang="ja-JP" altLang="en-US"/>
              <a:t>接続文字列を取得</a:t>
            </a:r>
            <a:endParaRPr lang="en-US" altLang="ja-JP"/>
          </a:p>
          <a:p>
            <a:pPr marL="342900" indent="-342900">
              <a:lnSpc>
                <a:spcPct val="150000"/>
              </a:lnSpc>
              <a:buAutoNum type="arabicPeriod"/>
            </a:pPr>
            <a:r>
              <a:rPr lang="en-US" altLang="ja-JP"/>
              <a:t>Lab#5</a:t>
            </a:r>
            <a:r>
              <a:rPr lang="ja-JP" altLang="en-US"/>
              <a:t>のコードを変更</a:t>
            </a:r>
            <a:endParaRPr kumimoji="1"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4301523"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2938625" cy="4633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Azure IoT Central</a:t>
            </a:r>
            <a:r>
              <a:rPr kumimoji="1" lang="ja-JP" altLang="en-US"/>
              <a:t>の使用</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70</a:t>
            </a:fld>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8821983" y="2443868"/>
            <a:ext cx="2473753" cy="369332"/>
          </a:xfrm>
          <a:prstGeom prst="rect">
            <a:avLst/>
          </a:prstGeom>
          <a:solidFill>
            <a:schemeClr val="tx1"/>
          </a:solidFill>
        </p:spPr>
        <p:txBody>
          <a:bodyPr wrap="none" rtlCol="0" anchor="ctr">
            <a:noAutofit/>
          </a:bodyPr>
          <a:lstStyle/>
          <a:p>
            <a:pPr algn="ctr"/>
            <a:r>
              <a:rPr lang="en-US" altLang="ja-JP">
                <a:solidFill>
                  <a:schemeClr val="bg1"/>
                </a:solidFill>
              </a:rPr>
              <a:t>Mt3620App3</a:t>
            </a:r>
          </a:p>
        </p:txBody>
      </p:sp>
      <p:cxnSp>
        <p:nvCxnSpPr>
          <p:cNvPr id="24" name="直線コネクタ 23">
            <a:extLst>
              <a:ext uri="{FF2B5EF4-FFF2-40B4-BE49-F238E27FC236}">
                <a16:creationId xmlns:a16="http://schemas.microsoft.com/office/drawing/2014/main" id="{8F104C2C-0F9A-422F-92D3-D0808325152D}"/>
              </a:ext>
            </a:extLst>
          </p:cNvPr>
          <p:cNvCxnSpPr>
            <a:cxnSpLocks/>
            <a:stCxn id="23" idx="3"/>
            <a:endCxn id="4" idx="1"/>
          </p:cNvCxnSpPr>
          <p:nvPr/>
        </p:nvCxnSpPr>
        <p:spPr>
          <a:xfrm>
            <a:off x="2916797" y="2497421"/>
            <a:ext cx="1384726" cy="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78A35BA-8E2C-440D-A273-E39E01C5D621}"/>
              </a:ext>
            </a:extLst>
          </p:cNvPr>
          <p:cNvSpPr txBox="1"/>
          <p:nvPr/>
        </p:nvSpPr>
        <p:spPr>
          <a:xfrm>
            <a:off x="3266213" y="2128089"/>
            <a:ext cx="694421" cy="369332"/>
          </a:xfrm>
          <a:prstGeom prst="rect">
            <a:avLst/>
          </a:prstGeom>
          <a:noFill/>
        </p:spPr>
        <p:txBody>
          <a:bodyPr wrap="none" rtlCol="0">
            <a:spAutoFit/>
          </a:bodyPr>
          <a:lstStyle/>
          <a:p>
            <a:pPr algn="ctr"/>
            <a:r>
              <a:rPr kumimoji="1" lang="en-US" altLang="ja-JP"/>
              <a:t>Wi-Fi</a:t>
            </a:r>
            <a:endParaRPr kumimoji="1" lang="ja-JP" altLang="en-US"/>
          </a:p>
        </p:txBody>
      </p:sp>
      <p:sp>
        <p:nvSpPr>
          <p:cNvPr id="22" name="テキスト ボックス 21">
            <a:extLst>
              <a:ext uri="{FF2B5EF4-FFF2-40B4-BE49-F238E27FC236}">
                <a16:creationId xmlns:a16="http://schemas.microsoft.com/office/drawing/2014/main" id="{46A5200B-F7D5-4FD2-B034-34151B2F9AA8}"/>
              </a:ext>
            </a:extLst>
          </p:cNvPr>
          <p:cNvSpPr txBox="1"/>
          <p:nvPr/>
        </p:nvSpPr>
        <p:spPr>
          <a:xfrm>
            <a:off x="8821982" y="2805849"/>
            <a:ext cx="2473753" cy="369332"/>
          </a:xfrm>
          <a:prstGeom prst="rect">
            <a:avLst/>
          </a:prstGeom>
          <a:solidFill>
            <a:schemeClr val="accent2"/>
          </a:solidFill>
        </p:spPr>
        <p:txBody>
          <a:bodyPr wrap="none" rtlCol="0" anchor="ctr">
            <a:noAutofit/>
          </a:bodyPr>
          <a:lstStyle/>
          <a:p>
            <a:pPr algn="ctr"/>
            <a:r>
              <a:rPr lang="en-US" altLang="ja-JP">
                <a:solidFill>
                  <a:schemeClr val="bg1"/>
                </a:solidFill>
              </a:rPr>
              <a:t>easyio</a:t>
            </a:r>
            <a:endParaRPr kumimoji="1" lang="ja-JP" altLang="en-US">
              <a:solidFill>
                <a:schemeClr val="bg1"/>
              </a:solidFill>
            </a:endParaRPr>
          </a:p>
        </p:txBody>
      </p:sp>
      <p:pic>
        <p:nvPicPr>
          <p:cNvPr id="25" name="Picture 4" descr="é¢é£ç»å">
            <a:extLst>
              <a:ext uri="{FF2B5EF4-FFF2-40B4-BE49-F238E27FC236}">
                <a16:creationId xmlns:a16="http://schemas.microsoft.com/office/drawing/2014/main" id="{B6F2BEB4-930C-40D9-A227-4FA3C92B7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48" y="1488469"/>
            <a:ext cx="557659" cy="557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6588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図 8">
            <a:extLst>
              <a:ext uri="{FF2B5EF4-FFF2-40B4-BE49-F238E27FC236}">
                <a16:creationId xmlns:a16="http://schemas.microsoft.com/office/drawing/2014/main" id="{FB64687F-AC55-45E3-BCA6-7207C92D8C4F}"/>
              </a:ext>
            </a:extLst>
          </p:cNvPr>
          <p:cNvPicPr>
            <a:picLocks noChangeAspect="1"/>
          </p:cNvPicPr>
          <p:nvPr/>
        </p:nvPicPr>
        <p:blipFill>
          <a:blip r:embed="rId2"/>
          <a:stretch>
            <a:fillRect/>
          </a:stretch>
        </p:blipFill>
        <p:spPr>
          <a:xfrm>
            <a:off x="1012979" y="1865597"/>
            <a:ext cx="6269736" cy="4185360"/>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Lab#6.1 </a:t>
            </a:r>
            <a:r>
              <a:rPr lang="en-US" altLang="ja-JP" sz="4000"/>
              <a:t>IoT Central</a:t>
            </a:r>
            <a:r>
              <a:rPr lang="ja-JP" altLang="en-US" sz="4000"/>
              <a:t>アプリケーションを作成</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71</a:t>
            </a:fld>
            <a:endParaRPr kumimoji="1" lang="ja-JP" altLang="en-US"/>
          </a:p>
        </p:txBody>
      </p:sp>
      <p:sp>
        <p:nvSpPr>
          <p:cNvPr id="5" name="テキスト ボックス 4">
            <a:extLst>
              <a:ext uri="{FF2B5EF4-FFF2-40B4-BE49-F238E27FC236}">
                <a16:creationId xmlns:a16="http://schemas.microsoft.com/office/drawing/2014/main" id="{CAF5B0F9-1D34-4204-A587-42B573B5DD09}"/>
              </a:ext>
            </a:extLst>
          </p:cNvPr>
          <p:cNvSpPr txBox="1"/>
          <p:nvPr/>
        </p:nvSpPr>
        <p:spPr>
          <a:xfrm>
            <a:off x="838200" y="1450181"/>
            <a:ext cx="3661580" cy="369332"/>
          </a:xfrm>
          <a:prstGeom prst="rect">
            <a:avLst/>
          </a:prstGeom>
          <a:noFill/>
        </p:spPr>
        <p:txBody>
          <a:bodyPr wrap="none" rtlCol="0">
            <a:spAutoFit/>
          </a:bodyPr>
          <a:lstStyle/>
          <a:p>
            <a:r>
              <a:rPr lang="en-US" altLang="ja-JP">
                <a:hlinkClick r:id="rId3"/>
              </a:rPr>
              <a:t>https://apps.azureiotcentral.com/</a:t>
            </a:r>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1268859" y="4989720"/>
            <a:ext cx="87693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923544" y="479986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19" name="テキスト ボックス 18">
            <a:extLst>
              <a:ext uri="{FF2B5EF4-FFF2-40B4-BE49-F238E27FC236}">
                <a16:creationId xmlns:a16="http://schemas.microsoft.com/office/drawing/2014/main" id="{3751F2FC-EAA5-41CC-94B5-9123CCA991F6}"/>
              </a:ext>
            </a:extLst>
          </p:cNvPr>
          <p:cNvSpPr txBox="1"/>
          <p:nvPr/>
        </p:nvSpPr>
        <p:spPr>
          <a:xfrm>
            <a:off x="1103922" y="6097041"/>
            <a:ext cx="8044190" cy="646331"/>
          </a:xfrm>
          <a:prstGeom prst="rect">
            <a:avLst/>
          </a:prstGeom>
          <a:noFill/>
        </p:spPr>
        <p:txBody>
          <a:bodyPr wrap="none" rtlCol="0">
            <a:spAutoFit/>
          </a:bodyPr>
          <a:lstStyle/>
          <a:p>
            <a:r>
              <a:rPr lang="ja-JP" altLang="en-US"/>
              <a:t>詳しくは</a:t>
            </a:r>
            <a:r>
              <a:rPr kumimoji="1" lang="ja-JP" altLang="en-US"/>
              <a:t>、</a:t>
            </a:r>
            <a:r>
              <a:rPr lang="ja-JP" altLang="en-US"/>
              <a:t>下記</a:t>
            </a:r>
            <a:r>
              <a:rPr lang="en-US" altLang="ja-JP"/>
              <a:t>URL</a:t>
            </a:r>
            <a:r>
              <a:rPr kumimoji="1" lang="ja-JP" altLang="en-US"/>
              <a:t>を参照してください。</a:t>
            </a:r>
            <a:endParaRPr kumimoji="1" lang="en-US" altLang="ja-JP"/>
          </a:p>
          <a:p>
            <a:r>
              <a:rPr lang="en-US" altLang="ja-JP">
                <a:hlinkClick r:id="rId4"/>
              </a:rPr>
              <a:t>https://docs.microsoft.com/ja-jp/azure/iot-central/quick-deploy-iot-central</a:t>
            </a:r>
            <a:endParaRPr kumimoji="1" lang="ja-JP" altLang="en-US"/>
          </a:p>
        </p:txBody>
      </p:sp>
    </p:spTree>
    <p:extLst>
      <p:ext uri="{BB962C8B-B14F-4D97-AF65-F5344CB8AC3E}">
        <p14:creationId xmlns:p14="http://schemas.microsoft.com/office/powerpoint/2010/main" val="8109696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9BD1FA84-E9F7-481E-AFDF-677DD0B707F6}"/>
              </a:ext>
            </a:extLst>
          </p:cNvPr>
          <p:cNvPicPr>
            <a:picLocks noChangeAspect="1"/>
          </p:cNvPicPr>
          <p:nvPr/>
        </p:nvPicPr>
        <p:blipFill>
          <a:blip r:embed="rId2"/>
          <a:stretch>
            <a:fillRect/>
          </a:stretch>
        </p:blipFill>
        <p:spPr>
          <a:xfrm>
            <a:off x="5853184" y="1456728"/>
            <a:ext cx="4619625" cy="4781550"/>
          </a:xfrm>
          <a:prstGeom prst="rect">
            <a:avLst/>
          </a:prstGeom>
        </p:spPr>
      </p:pic>
      <p:pic>
        <p:nvPicPr>
          <p:cNvPr id="14" name="図 13">
            <a:extLst>
              <a:ext uri="{FF2B5EF4-FFF2-40B4-BE49-F238E27FC236}">
                <a16:creationId xmlns:a16="http://schemas.microsoft.com/office/drawing/2014/main" id="{F5344B1F-C368-4E3A-8367-F4E642266CEA}"/>
              </a:ext>
            </a:extLst>
          </p:cNvPr>
          <p:cNvPicPr>
            <a:picLocks noChangeAspect="1"/>
          </p:cNvPicPr>
          <p:nvPr/>
        </p:nvPicPr>
        <p:blipFill>
          <a:blip r:embed="rId3"/>
          <a:stretch>
            <a:fillRect/>
          </a:stretch>
        </p:blipFill>
        <p:spPr>
          <a:xfrm>
            <a:off x="926763" y="1433896"/>
            <a:ext cx="4505325" cy="4343400"/>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Lab#6.1 </a:t>
            </a:r>
            <a:r>
              <a:rPr lang="en-US" altLang="ja-JP" sz="4000"/>
              <a:t>IoT Central</a:t>
            </a:r>
            <a:r>
              <a:rPr lang="ja-JP" altLang="en-US" sz="4000"/>
              <a:t>アプリケーションを作成</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72</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3376926" y="2987485"/>
            <a:ext cx="70624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3031611" y="279762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19" name="テキスト ボックス 18">
            <a:extLst>
              <a:ext uri="{FF2B5EF4-FFF2-40B4-BE49-F238E27FC236}">
                <a16:creationId xmlns:a16="http://schemas.microsoft.com/office/drawing/2014/main" id="{3751F2FC-EAA5-41CC-94B5-9123CCA991F6}"/>
              </a:ext>
            </a:extLst>
          </p:cNvPr>
          <p:cNvSpPr txBox="1"/>
          <p:nvPr/>
        </p:nvSpPr>
        <p:spPr>
          <a:xfrm>
            <a:off x="1103922" y="6097041"/>
            <a:ext cx="8044190" cy="646331"/>
          </a:xfrm>
          <a:prstGeom prst="rect">
            <a:avLst/>
          </a:prstGeom>
          <a:noFill/>
        </p:spPr>
        <p:txBody>
          <a:bodyPr wrap="none" rtlCol="0">
            <a:spAutoFit/>
          </a:bodyPr>
          <a:lstStyle/>
          <a:p>
            <a:r>
              <a:rPr lang="ja-JP" altLang="en-US"/>
              <a:t>詳しくは</a:t>
            </a:r>
            <a:r>
              <a:rPr kumimoji="1" lang="ja-JP" altLang="en-US"/>
              <a:t>、</a:t>
            </a:r>
            <a:r>
              <a:rPr lang="ja-JP" altLang="en-US"/>
              <a:t>下記</a:t>
            </a:r>
            <a:r>
              <a:rPr lang="en-US" altLang="ja-JP"/>
              <a:t>URL</a:t>
            </a:r>
            <a:r>
              <a:rPr kumimoji="1" lang="ja-JP" altLang="en-US"/>
              <a:t>を参照してください。</a:t>
            </a:r>
            <a:endParaRPr kumimoji="1" lang="en-US" altLang="ja-JP"/>
          </a:p>
          <a:p>
            <a:r>
              <a:rPr lang="en-US" altLang="ja-JP">
                <a:hlinkClick r:id="rId4"/>
              </a:rPr>
              <a:t>https://docs.microsoft.com/ja-jp/azure/iot-central/quick-deploy-iot-central</a:t>
            </a:r>
            <a:endParaRPr kumimoji="1" lang="ja-JP" altLang="en-US"/>
          </a:p>
        </p:txBody>
      </p:sp>
      <p:cxnSp>
        <p:nvCxnSpPr>
          <p:cNvPr id="12" name="直線コネクタ 11">
            <a:extLst>
              <a:ext uri="{FF2B5EF4-FFF2-40B4-BE49-F238E27FC236}">
                <a16:creationId xmlns:a16="http://schemas.microsoft.com/office/drawing/2014/main" id="{842B54B2-A706-4DDF-9AB2-C53B3CB587C4}"/>
              </a:ext>
            </a:extLst>
          </p:cNvPr>
          <p:cNvCxnSpPr>
            <a:cxnSpLocks/>
          </p:cNvCxnSpPr>
          <p:nvPr/>
        </p:nvCxnSpPr>
        <p:spPr>
          <a:xfrm>
            <a:off x="3938016" y="4664107"/>
            <a:ext cx="103417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25FDE7E3-F940-42E3-864B-2C77918ECF6D}"/>
              </a:ext>
            </a:extLst>
          </p:cNvPr>
          <p:cNvSpPr/>
          <p:nvPr/>
        </p:nvSpPr>
        <p:spPr>
          <a:xfrm>
            <a:off x="3592701" y="447425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6" name="直線コネクタ 15">
            <a:extLst>
              <a:ext uri="{FF2B5EF4-FFF2-40B4-BE49-F238E27FC236}">
                <a16:creationId xmlns:a16="http://schemas.microsoft.com/office/drawing/2014/main" id="{7DC66F94-CDF1-4816-92A2-175D76DACA06}"/>
              </a:ext>
            </a:extLst>
          </p:cNvPr>
          <p:cNvCxnSpPr>
            <a:cxnSpLocks/>
          </p:cNvCxnSpPr>
          <p:nvPr/>
        </p:nvCxnSpPr>
        <p:spPr>
          <a:xfrm>
            <a:off x="6239021" y="2110756"/>
            <a:ext cx="58641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F0AFF664-25C6-4EE3-B1E5-DFFAB076C7CE}"/>
              </a:ext>
            </a:extLst>
          </p:cNvPr>
          <p:cNvSpPr/>
          <p:nvPr/>
        </p:nvSpPr>
        <p:spPr>
          <a:xfrm>
            <a:off x="5893706" y="192089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8" name="直線コネクタ 17">
            <a:extLst>
              <a:ext uri="{FF2B5EF4-FFF2-40B4-BE49-F238E27FC236}">
                <a16:creationId xmlns:a16="http://schemas.microsoft.com/office/drawing/2014/main" id="{1AC3196E-6E21-4D92-9706-50CEE076B5D0}"/>
              </a:ext>
            </a:extLst>
          </p:cNvPr>
          <p:cNvCxnSpPr>
            <a:cxnSpLocks/>
          </p:cNvCxnSpPr>
          <p:nvPr/>
        </p:nvCxnSpPr>
        <p:spPr>
          <a:xfrm>
            <a:off x="6239021" y="2645294"/>
            <a:ext cx="58641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1788E399-A179-4074-9FD5-ECB37AB8D0AD}"/>
              </a:ext>
            </a:extLst>
          </p:cNvPr>
          <p:cNvSpPr/>
          <p:nvPr/>
        </p:nvSpPr>
        <p:spPr>
          <a:xfrm>
            <a:off x="5893706" y="24554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1" name="直線コネクタ 20">
            <a:extLst>
              <a:ext uri="{FF2B5EF4-FFF2-40B4-BE49-F238E27FC236}">
                <a16:creationId xmlns:a16="http://schemas.microsoft.com/office/drawing/2014/main" id="{30563474-DD4C-490B-8EA4-7F7C1F79C12D}"/>
              </a:ext>
            </a:extLst>
          </p:cNvPr>
          <p:cNvCxnSpPr>
            <a:cxnSpLocks/>
          </p:cNvCxnSpPr>
          <p:nvPr/>
        </p:nvCxnSpPr>
        <p:spPr>
          <a:xfrm>
            <a:off x="6257076" y="4474250"/>
            <a:ext cx="48219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ADA2BA43-C5CA-4C00-9C52-65FEF66A45AB}"/>
              </a:ext>
            </a:extLst>
          </p:cNvPr>
          <p:cNvSpPr/>
          <p:nvPr/>
        </p:nvSpPr>
        <p:spPr>
          <a:xfrm>
            <a:off x="5911761" y="428439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cxnSp>
        <p:nvCxnSpPr>
          <p:cNvPr id="23" name="直線コネクタ 22">
            <a:extLst>
              <a:ext uri="{FF2B5EF4-FFF2-40B4-BE49-F238E27FC236}">
                <a16:creationId xmlns:a16="http://schemas.microsoft.com/office/drawing/2014/main" id="{B47836E5-952F-4413-BB53-604182D66FA9}"/>
              </a:ext>
            </a:extLst>
          </p:cNvPr>
          <p:cNvCxnSpPr>
            <a:cxnSpLocks/>
          </p:cNvCxnSpPr>
          <p:nvPr/>
        </p:nvCxnSpPr>
        <p:spPr>
          <a:xfrm>
            <a:off x="6485982" y="5987037"/>
            <a:ext cx="48219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1A3D6C5F-0001-44CF-B19D-44FB73A285A8}"/>
              </a:ext>
            </a:extLst>
          </p:cNvPr>
          <p:cNvSpPr/>
          <p:nvPr/>
        </p:nvSpPr>
        <p:spPr>
          <a:xfrm>
            <a:off x="6140667" y="579718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6</a:t>
            </a:r>
            <a:endParaRPr kumimoji="1" lang="ja-JP" altLang="en-US" sz="1600"/>
          </a:p>
        </p:txBody>
      </p:sp>
    </p:spTree>
    <p:extLst>
      <p:ext uri="{BB962C8B-B14F-4D97-AF65-F5344CB8AC3E}">
        <p14:creationId xmlns:p14="http://schemas.microsoft.com/office/powerpoint/2010/main" val="99746176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図 24">
            <a:extLst>
              <a:ext uri="{FF2B5EF4-FFF2-40B4-BE49-F238E27FC236}">
                <a16:creationId xmlns:a16="http://schemas.microsoft.com/office/drawing/2014/main" id="{D5AD5E0E-4AF8-466C-8858-023B21A742C8}"/>
              </a:ext>
            </a:extLst>
          </p:cNvPr>
          <p:cNvPicPr>
            <a:picLocks noChangeAspect="1"/>
          </p:cNvPicPr>
          <p:nvPr/>
        </p:nvPicPr>
        <p:blipFill>
          <a:blip r:embed="rId2"/>
          <a:stretch>
            <a:fillRect/>
          </a:stretch>
        </p:blipFill>
        <p:spPr>
          <a:xfrm>
            <a:off x="6690906" y="4715970"/>
            <a:ext cx="4233396" cy="1573262"/>
          </a:xfrm>
          <a:prstGeom prst="rect">
            <a:avLst/>
          </a:prstGeom>
        </p:spPr>
      </p:pic>
      <p:pic>
        <p:nvPicPr>
          <p:cNvPr id="24" name="図 23">
            <a:extLst>
              <a:ext uri="{FF2B5EF4-FFF2-40B4-BE49-F238E27FC236}">
                <a16:creationId xmlns:a16="http://schemas.microsoft.com/office/drawing/2014/main" id="{C56ED267-84D6-462D-AF0D-778E2FCB31AC}"/>
              </a:ext>
            </a:extLst>
          </p:cNvPr>
          <p:cNvPicPr>
            <a:picLocks noChangeAspect="1"/>
          </p:cNvPicPr>
          <p:nvPr/>
        </p:nvPicPr>
        <p:blipFill>
          <a:blip r:embed="rId3"/>
          <a:stretch>
            <a:fillRect/>
          </a:stretch>
        </p:blipFill>
        <p:spPr>
          <a:xfrm>
            <a:off x="6937838" y="1360414"/>
            <a:ext cx="3475514" cy="3176837"/>
          </a:xfrm>
          <a:prstGeom prst="rect">
            <a:avLst/>
          </a:prstGeom>
        </p:spPr>
      </p:pic>
      <p:pic>
        <p:nvPicPr>
          <p:cNvPr id="14" name="図 13">
            <a:extLst>
              <a:ext uri="{FF2B5EF4-FFF2-40B4-BE49-F238E27FC236}">
                <a16:creationId xmlns:a16="http://schemas.microsoft.com/office/drawing/2014/main" id="{EEC1C0EE-8F03-4D1F-B88D-1EA0A39448F1}"/>
              </a:ext>
            </a:extLst>
          </p:cNvPr>
          <p:cNvPicPr>
            <a:picLocks noChangeAspect="1"/>
          </p:cNvPicPr>
          <p:nvPr/>
        </p:nvPicPr>
        <p:blipFill>
          <a:blip r:embed="rId4"/>
          <a:stretch>
            <a:fillRect/>
          </a:stretch>
        </p:blipFill>
        <p:spPr>
          <a:xfrm>
            <a:off x="520090" y="1360415"/>
            <a:ext cx="6015109" cy="3724003"/>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Lab#6.2 </a:t>
            </a:r>
            <a:r>
              <a:rPr lang="en-US" altLang="ja-JP" sz="2800"/>
              <a:t>IoT Central</a:t>
            </a:r>
            <a:r>
              <a:rPr lang="ja-JP" altLang="en-US" sz="2800"/>
              <a:t>にデバイステンプレートを追加・設定</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73</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684530" y="3853017"/>
            <a:ext cx="105892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339215" y="366316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2" name="直線コネクタ 11">
            <a:extLst>
              <a:ext uri="{FF2B5EF4-FFF2-40B4-BE49-F238E27FC236}">
                <a16:creationId xmlns:a16="http://schemas.microsoft.com/office/drawing/2014/main" id="{82BE001F-F08B-453F-9EF6-392602CD4D72}"/>
              </a:ext>
            </a:extLst>
          </p:cNvPr>
          <p:cNvCxnSpPr>
            <a:cxnSpLocks/>
          </p:cNvCxnSpPr>
          <p:nvPr/>
        </p:nvCxnSpPr>
        <p:spPr>
          <a:xfrm>
            <a:off x="5764414" y="2001068"/>
            <a:ext cx="21031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D4D6E0E7-A308-4690-A13C-4100723BFE67}"/>
              </a:ext>
            </a:extLst>
          </p:cNvPr>
          <p:cNvSpPr/>
          <p:nvPr/>
        </p:nvSpPr>
        <p:spPr>
          <a:xfrm>
            <a:off x="5419099" y="1811211"/>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6" name="直線コネクタ 15">
            <a:extLst>
              <a:ext uri="{FF2B5EF4-FFF2-40B4-BE49-F238E27FC236}">
                <a16:creationId xmlns:a16="http://schemas.microsoft.com/office/drawing/2014/main" id="{69D38BA2-4ACA-439E-8F99-6109916541C3}"/>
              </a:ext>
            </a:extLst>
          </p:cNvPr>
          <p:cNvCxnSpPr>
            <a:cxnSpLocks/>
          </p:cNvCxnSpPr>
          <p:nvPr/>
        </p:nvCxnSpPr>
        <p:spPr>
          <a:xfrm>
            <a:off x="7220740" y="2956816"/>
            <a:ext cx="45278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70417172-7DF0-41C5-AA1A-A8B43AF97F00}"/>
              </a:ext>
            </a:extLst>
          </p:cNvPr>
          <p:cNvSpPr/>
          <p:nvPr/>
        </p:nvSpPr>
        <p:spPr>
          <a:xfrm>
            <a:off x="6875425" y="276695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8" name="直線コネクタ 17">
            <a:extLst>
              <a:ext uri="{FF2B5EF4-FFF2-40B4-BE49-F238E27FC236}">
                <a16:creationId xmlns:a16="http://schemas.microsoft.com/office/drawing/2014/main" id="{71A241FE-CE94-4CBC-958D-930F077540DA}"/>
              </a:ext>
            </a:extLst>
          </p:cNvPr>
          <p:cNvCxnSpPr>
            <a:cxnSpLocks/>
          </p:cNvCxnSpPr>
          <p:nvPr/>
        </p:nvCxnSpPr>
        <p:spPr>
          <a:xfrm>
            <a:off x="7730237" y="5658204"/>
            <a:ext cx="45278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C65CE933-65F3-4A47-BB1B-4091FD5A8E2D}"/>
              </a:ext>
            </a:extLst>
          </p:cNvPr>
          <p:cNvSpPr/>
          <p:nvPr/>
        </p:nvSpPr>
        <p:spPr>
          <a:xfrm>
            <a:off x="7384922" y="546834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1" name="直線コネクタ 20">
            <a:extLst>
              <a:ext uri="{FF2B5EF4-FFF2-40B4-BE49-F238E27FC236}">
                <a16:creationId xmlns:a16="http://schemas.microsoft.com/office/drawing/2014/main" id="{EA40C1CC-3FEB-48AD-A052-A33FBA2AB10B}"/>
              </a:ext>
            </a:extLst>
          </p:cNvPr>
          <p:cNvCxnSpPr>
            <a:cxnSpLocks/>
          </p:cNvCxnSpPr>
          <p:nvPr/>
        </p:nvCxnSpPr>
        <p:spPr>
          <a:xfrm>
            <a:off x="10222154" y="5977917"/>
            <a:ext cx="45278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4A58AA0B-4DD0-49D7-99AD-0486E832FC64}"/>
              </a:ext>
            </a:extLst>
          </p:cNvPr>
          <p:cNvSpPr/>
          <p:nvPr/>
        </p:nvSpPr>
        <p:spPr>
          <a:xfrm>
            <a:off x="9876839" y="578806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sp>
        <p:nvSpPr>
          <p:cNvPr id="26" name="テキスト ボックス 25">
            <a:extLst>
              <a:ext uri="{FF2B5EF4-FFF2-40B4-BE49-F238E27FC236}">
                <a16:creationId xmlns:a16="http://schemas.microsoft.com/office/drawing/2014/main" id="{2CFCEC68-D0BE-4E9E-9A95-3EFC93128B8A}"/>
              </a:ext>
            </a:extLst>
          </p:cNvPr>
          <p:cNvSpPr txBox="1"/>
          <p:nvPr/>
        </p:nvSpPr>
        <p:spPr>
          <a:xfrm>
            <a:off x="172310" y="6097041"/>
            <a:ext cx="10493578" cy="646331"/>
          </a:xfrm>
          <a:prstGeom prst="rect">
            <a:avLst/>
          </a:prstGeom>
          <a:noFill/>
        </p:spPr>
        <p:txBody>
          <a:bodyPr wrap="none" rtlCol="0">
            <a:spAutoFit/>
          </a:bodyPr>
          <a:lstStyle/>
          <a:p>
            <a:r>
              <a:rPr lang="ja-JP" altLang="en-US"/>
              <a:t>詳しくは</a:t>
            </a:r>
            <a:r>
              <a:rPr kumimoji="1" lang="ja-JP" altLang="en-US"/>
              <a:t>、</a:t>
            </a:r>
            <a:r>
              <a:rPr lang="ja-JP" altLang="en-US"/>
              <a:t>下記</a:t>
            </a:r>
            <a:r>
              <a:rPr lang="en-US" altLang="ja-JP"/>
              <a:t>URL</a:t>
            </a:r>
            <a:r>
              <a:rPr kumimoji="1" lang="ja-JP" altLang="en-US"/>
              <a:t>を参照してください。</a:t>
            </a:r>
            <a:endParaRPr kumimoji="1" lang="en-US" altLang="ja-JP"/>
          </a:p>
          <a:p>
            <a:r>
              <a:rPr lang="en-US" altLang="ja-JP">
                <a:hlinkClick r:id="rId5"/>
              </a:rPr>
              <a:t>https://docs.microsoft.com/ja-jp/azure/iot-central/tutorial-define-device-type#add-a-device-template</a:t>
            </a:r>
            <a:endParaRPr kumimoji="1" lang="ja-JP" altLang="en-US"/>
          </a:p>
        </p:txBody>
      </p:sp>
    </p:spTree>
    <p:extLst>
      <p:ext uri="{BB962C8B-B14F-4D97-AF65-F5344CB8AC3E}">
        <p14:creationId xmlns:p14="http://schemas.microsoft.com/office/powerpoint/2010/main" val="120353283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C8A5BE06-568E-49C0-9C5E-A22D904E4C4C}"/>
              </a:ext>
            </a:extLst>
          </p:cNvPr>
          <p:cNvPicPr>
            <a:picLocks noChangeAspect="1"/>
          </p:cNvPicPr>
          <p:nvPr/>
        </p:nvPicPr>
        <p:blipFill>
          <a:blip r:embed="rId2"/>
          <a:stretch>
            <a:fillRect/>
          </a:stretch>
        </p:blipFill>
        <p:spPr>
          <a:xfrm>
            <a:off x="358521" y="1357313"/>
            <a:ext cx="4247483" cy="3714559"/>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Lab#6.2 </a:t>
            </a:r>
            <a:r>
              <a:rPr lang="en-US" altLang="ja-JP" sz="2800"/>
              <a:t>IoT Central</a:t>
            </a:r>
            <a:r>
              <a:rPr lang="ja-JP" altLang="en-US" sz="2800"/>
              <a:t>にデバイステンプレートを追加・設定</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74</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3122043" y="2402169"/>
            <a:ext cx="84035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2776728" y="221231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pic>
        <p:nvPicPr>
          <p:cNvPr id="5" name="図 4">
            <a:extLst>
              <a:ext uri="{FF2B5EF4-FFF2-40B4-BE49-F238E27FC236}">
                <a16:creationId xmlns:a16="http://schemas.microsoft.com/office/drawing/2014/main" id="{F3A38D06-F032-45DF-99E8-89D6F4DA75E8}"/>
              </a:ext>
            </a:extLst>
          </p:cNvPr>
          <p:cNvPicPr>
            <a:picLocks noChangeAspect="1"/>
          </p:cNvPicPr>
          <p:nvPr/>
        </p:nvPicPr>
        <p:blipFill>
          <a:blip r:embed="rId3"/>
          <a:stretch>
            <a:fillRect/>
          </a:stretch>
        </p:blipFill>
        <p:spPr>
          <a:xfrm>
            <a:off x="4753356" y="1357313"/>
            <a:ext cx="3000375" cy="4629150"/>
          </a:xfrm>
          <a:prstGeom prst="rect">
            <a:avLst/>
          </a:prstGeom>
        </p:spPr>
      </p:pic>
      <p:pic>
        <p:nvPicPr>
          <p:cNvPr id="6" name="図 5">
            <a:extLst>
              <a:ext uri="{FF2B5EF4-FFF2-40B4-BE49-F238E27FC236}">
                <a16:creationId xmlns:a16="http://schemas.microsoft.com/office/drawing/2014/main" id="{630A56BE-A2F2-491D-AE60-98981086042C}"/>
              </a:ext>
            </a:extLst>
          </p:cNvPr>
          <p:cNvPicPr>
            <a:picLocks noChangeAspect="1"/>
          </p:cNvPicPr>
          <p:nvPr/>
        </p:nvPicPr>
        <p:blipFill>
          <a:blip r:embed="rId4"/>
          <a:stretch>
            <a:fillRect/>
          </a:stretch>
        </p:blipFill>
        <p:spPr>
          <a:xfrm>
            <a:off x="7944214" y="1357313"/>
            <a:ext cx="3650829" cy="3714559"/>
          </a:xfrm>
          <a:prstGeom prst="rect">
            <a:avLst/>
          </a:prstGeom>
        </p:spPr>
      </p:pic>
      <p:cxnSp>
        <p:nvCxnSpPr>
          <p:cNvPr id="13" name="直線コネクタ 12">
            <a:extLst>
              <a:ext uri="{FF2B5EF4-FFF2-40B4-BE49-F238E27FC236}">
                <a16:creationId xmlns:a16="http://schemas.microsoft.com/office/drawing/2014/main" id="{BF78DC5C-8828-433D-8D52-04872AECD01F}"/>
              </a:ext>
            </a:extLst>
          </p:cNvPr>
          <p:cNvCxnSpPr>
            <a:cxnSpLocks/>
          </p:cNvCxnSpPr>
          <p:nvPr/>
        </p:nvCxnSpPr>
        <p:spPr>
          <a:xfrm>
            <a:off x="2271972" y="2797381"/>
            <a:ext cx="1178364"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938C829A-C700-4F3C-976D-A10582D44A3F}"/>
              </a:ext>
            </a:extLst>
          </p:cNvPr>
          <p:cNvSpPr/>
          <p:nvPr/>
        </p:nvSpPr>
        <p:spPr>
          <a:xfrm>
            <a:off x="1926657" y="260752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6" name="直線コネクタ 15">
            <a:extLst>
              <a:ext uri="{FF2B5EF4-FFF2-40B4-BE49-F238E27FC236}">
                <a16:creationId xmlns:a16="http://schemas.microsoft.com/office/drawing/2014/main" id="{BF1EBF7E-7142-47DD-BA21-A741BBBC6F75}"/>
              </a:ext>
            </a:extLst>
          </p:cNvPr>
          <p:cNvCxnSpPr>
            <a:cxnSpLocks/>
          </p:cNvCxnSpPr>
          <p:nvPr/>
        </p:nvCxnSpPr>
        <p:spPr>
          <a:xfrm>
            <a:off x="8246398" y="2846149"/>
            <a:ext cx="65031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楕円 16">
            <a:extLst>
              <a:ext uri="{FF2B5EF4-FFF2-40B4-BE49-F238E27FC236}">
                <a16:creationId xmlns:a16="http://schemas.microsoft.com/office/drawing/2014/main" id="{B3862174-14AB-428A-BCFE-06AEE907A9BB}"/>
              </a:ext>
            </a:extLst>
          </p:cNvPr>
          <p:cNvSpPr/>
          <p:nvPr/>
        </p:nvSpPr>
        <p:spPr>
          <a:xfrm>
            <a:off x="7901083" y="2656292"/>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19" name="直線コネクタ 18">
            <a:extLst>
              <a:ext uri="{FF2B5EF4-FFF2-40B4-BE49-F238E27FC236}">
                <a16:creationId xmlns:a16="http://schemas.microsoft.com/office/drawing/2014/main" id="{0CA6B47E-BF39-45FA-B423-9AFC55D9691E}"/>
              </a:ext>
            </a:extLst>
          </p:cNvPr>
          <p:cNvCxnSpPr>
            <a:cxnSpLocks/>
          </p:cNvCxnSpPr>
          <p:nvPr/>
        </p:nvCxnSpPr>
        <p:spPr>
          <a:xfrm>
            <a:off x="8246398" y="3615546"/>
            <a:ext cx="65031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4046476E-279C-4394-A243-B0BFEDC9DDCD}"/>
              </a:ext>
            </a:extLst>
          </p:cNvPr>
          <p:cNvSpPr/>
          <p:nvPr/>
        </p:nvSpPr>
        <p:spPr>
          <a:xfrm>
            <a:off x="7901083" y="342568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cxnSp>
        <p:nvCxnSpPr>
          <p:cNvPr id="21" name="直線コネクタ 20">
            <a:extLst>
              <a:ext uri="{FF2B5EF4-FFF2-40B4-BE49-F238E27FC236}">
                <a16:creationId xmlns:a16="http://schemas.microsoft.com/office/drawing/2014/main" id="{A4A7FC81-3A7A-4ABF-9819-8DDE7D18CA28}"/>
              </a:ext>
            </a:extLst>
          </p:cNvPr>
          <p:cNvCxnSpPr>
            <a:cxnSpLocks/>
          </p:cNvCxnSpPr>
          <p:nvPr/>
        </p:nvCxnSpPr>
        <p:spPr>
          <a:xfrm>
            <a:off x="8176294" y="1774596"/>
            <a:ext cx="434306"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9182D403-DDC6-48DB-9AE9-269D438B38EF}"/>
              </a:ext>
            </a:extLst>
          </p:cNvPr>
          <p:cNvSpPr/>
          <p:nvPr/>
        </p:nvSpPr>
        <p:spPr>
          <a:xfrm>
            <a:off x="7830979" y="158473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6</a:t>
            </a:r>
            <a:endParaRPr kumimoji="1" lang="ja-JP" altLang="en-US" sz="1600"/>
          </a:p>
        </p:txBody>
      </p:sp>
      <p:cxnSp>
        <p:nvCxnSpPr>
          <p:cNvPr id="24" name="直線コネクタ 23">
            <a:extLst>
              <a:ext uri="{FF2B5EF4-FFF2-40B4-BE49-F238E27FC236}">
                <a16:creationId xmlns:a16="http://schemas.microsoft.com/office/drawing/2014/main" id="{AC4B11FD-7C7E-4F5D-BF97-F9E38C9E124F}"/>
              </a:ext>
            </a:extLst>
          </p:cNvPr>
          <p:cNvCxnSpPr>
            <a:cxnSpLocks/>
          </p:cNvCxnSpPr>
          <p:nvPr/>
        </p:nvCxnSpPr>
        <p:spPr>
          <a:xfrm>
            <a:off x="5112534" y="5016463"/>
            <a:ext cx="54754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楕円 24">
            <a:extLst>
              <a:ext uri="{FF2B5EF4-FFF2-40B4-BE49-F238E27FC236}">
                <a16:creationId xmlns:a16="http://schemas.microsoft.com/office/drawing/2014/main" id="{CE1543A5-484C-4460-8597-471FCFB0FAEA}"/>
              </a:ext>
            </a:extLst>
          </p:cNvPr>
          <p:cNvSpPr/>
          <p:nvPr/>
        </p:nvSpPr>
        <p:spPr>
          <a:xfrm>
            <a:off x="4767219" y="482660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sp>
        <p:nvSpPr>
          <p:cNvPr id="28" name="テキスト ボックス 27">
            <a:extLst>
              <a:ext uri="{FF2B5EF4-FFF2-40B4-BE49-F238E27FC236}">
                <a16:creationId xmlns:a16="http://schemas.microsoft.com/office/drawing/2014/main" id="{96164F52-6CB9-4AF1-82CC-B4A176710CBF}"/>
              </a:ext>
            </a:extLst>
          </p:cNvPr>
          <p:cNvSpPr txBox="1"/>
          <p:nvPr/>
        </p:nvSpPr>
        <p:spPr>
          <a:xfrm>
            <a:off x="172310" y="6097041"/>
            <a:ext cx="10493578" cy="646331"/>
          </a:xfrm>
          <a:prstGeom prst="rect">
            <a:avLst/>
          </a:prstGeom>
          <a:noFill/>
        </p:spPr>
        <p:txBody>
          <a:bodyPr wrap="none" rtlCol="0">
            <a:spAutoFit/>
          </a:bodyPr>
          <a:lstStyle/>
          <a:p>
            <a:r>
              <a:rPr lang="ja-JP" altLang="en-US"/>
              <a:t>詳しくは</a:t>
            </a:r>
            <a:r>
              <a:rPr kumimoji="1" lang="ja-JP" altLang="en-US"/>
              <a:t>、</a:t>
            </a:r>
            <a:r>
              <a:rPr lang="ja-JP" altLang="en-US"/>
              <a:t>下記</a:t>
            </a:r>
            <a:r>
              <a:rPr lang="en-US" altLang="ja-JP"/>
              <a:t>URL</a:t>
            </a:r>
            <a:r>
              <a:rPr kumimoji="1" lang="ja-JP" altLang="en-US"/>
              <a:t>を参照してください。</a:t>
            </a:r>
            <a:endParaRPr kumimoji="1" lang="en-US" altLang="ja-JP"/>
          </a:p>
          <a:p>
            <a:r>
              <a:rPr lang="en-US" altLang="ja-JP">
                <a:hlinkClick r:id="rId5"/>
              </a:rPr>
              <a:t>https://docs.microsoft.com/ja-jp/azure/iot-central/tutorial-define-device-type#add-a-device-template</a:t>
            </a:r>
            <a:endParaRPr kumimoji="1" lang="ja-JP" altLang="en-US"/>
          </a:p>
        </p:txBody>
      </p:sp>
    </p:spTree>
    <p:extLst>
      <p:ext uri="{BB962C8B-B14F-4D97-AF65-F5344CB8AC3E}">
        <p14:creationId xmlns:p14="http://schemas.microsoft.com/office/powerpoint/2010/main" val="7458474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C2A49CDF-BBFB-4463-8378-235C0A174117}"/>
              </a:ext>
            </a:extLst>
          </p:cNvPr>
          <p:cNvPicPr>
            <a:picLocks noChangeAspect="1"/>
          </p:cNvPicPr>
          <p:nvPr/>
        </p:nvPicPr>
        <p:blipFill>
          <a:blip r:embed="rId2"/>
          <a:stretch>
            <a:fillRect/>
          </a:stretch>
        </p:blipFill>
        <p:spPr>
          <a:xfrm>
            <a:off x="669789" y="1426128"/>
            <a:ext cx="6145896" cy="2886154"/>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Lab#6.3 </a:t>
            </a:r>
            <a:r>
              <a:rPr lang="en-US" altLang="ja-JP" sz="4000"/>
              <a:t>IoT Central</a:t>
            </a:r>
            <a:r>
              <a:rPr lang="ja-JP" altLang="en-US" sz="4000"/>
              <a:t>にデバイスを追加</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75</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882725" y="2413614"/>
            <a:ext cx="87693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537410" y="222375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19" name="テキスト ボックス 18">
            <a:extLst>
              <a:ext uri="{FF2B5EF4-FFF2-40B4-BE49-F238E27FC236}">
                <a16:creationId xmlns:a16="http://schemas.microsoft.com/office/drawing/2014/main" id="{3751F2FC-EAA5-41CC-94B5-9123CCA991F6}"/>
              </a:ext>
            </a:extLst>
          </p:cNvPr>
          <p:cNvSpPr txBox="1"/>
          <p:nvPr/>
        </p:nvSpPr>
        <p:spPr>
          <a:xfrm>
            <a:off x="1103922" y="6097041"/>
            <a:ext cx="9215984" cy="646331"/>
          </a:xfrm>
          <a:prstGeom prst="rect">
            <a:avLst/>
          </a:prstGeom>
          <a:noFill/>
        </p:spPr>
        <p:txBody>
          <a:bodyPr wrap="none" rtlCol="0">
            <a:spAutoFit/>
          </a:bodyPr>
          <a:lstStyle/>
          <a:p>
            <a:r>
              <a:rPr lang="ja-JP" altLang="en-US"/>
              <a:t>詳しくは</a:t>
            </a:r>
            <a:r>
              <a:rPr kumimoji="1" lang="ja-JP" altLang="en-US"/>
              <a:t>、</a:t>
            </a:r>
            <a:r>
              <a:rPr lang="ja-JP" altLang="en-US"/>
              <a:t>下記</a:t>
            </a:r>
            <a:r>
              <a:rPr lang="en-US" altLang="ja-JP"/>
              <a:t>URL</a:t>
            </a:r>
            <a:r>
              <a:rPr kumimoji="1" lang="ja-JP" altLang="en-US"/>
              <a:t>を参照してください。</a:t>
            </a:r>
            <a:endParaRPr kumimoji="1" lang="en-US" altLang="ja-JP"/>
          </a:p>
          <a:p>
            <a:r>
              <a:rPr lang="en-US" altLang="ja-JP">
                <a:hlinkClick r:id="rId3"/>
              </a:rPr>
              <a:t>https://docs.microsoft.com/ja-jp/azure/iot-central/tutorial-add-device#add-a-real-device</a:t>
            </a:r>
            <a:endParaRPr kumimoji="1" lang="ja-JP" altLang="en-US"/>
          </a:p>
        </p:txBody>
      </p:sp>
      <p:pic>
        <p:nvPicPr>
          <p:cNvPr id="10" name="図 9">
            <a:extLst>
              <a:ext uri="{FF2B5EF4-FFF2-40B4-BE49-F238E27FC236}">
                <a16:creationId xmlns:a16="http://schemas.microsoft.com/office/drawing/2014/main" id="{1A7AB7DB-FB5E-4BAA-B7F1-460B437F05A5}"/>
              </a:ext>
            </a:extLst>
          </p:cNvPr>
          <p:cNvPicPr>
            <a:picLocks noChangeAspect="1"/>
          </p:cNvPicPr>
          <p:nvPr/>
        </p:nvPicPr>
        <p:blipFill>
          <a:blip r:embed="rId4"/>
          <a:stretch>
            <a:fillRect/>
          </a:stretch>
        </p:blipFill>
        <p:spPr>
          <a:xfrm>
            <a:off x="6230112" y="3115494"/>
            <a:ext cx="5421234" cy="2943431"/>
          </a:xfrm>
          <a:prstGeom prst="rect">
            <a:avLst/>
          </a:prstGeom>
        </p:spPr>
      </p:pic>
      <p:cxnSp>
        <p:nvCxnSpPr>
          <p:cNvPr id="12" name="直線コネクタ 11">
            <a:extLst>
              <a:ext uri="{FF2B5EF4-FFF2-40B4-BE49-F238E27FC236}">
                <a16:creationId xmlns:a16="http://schemas.microsoft.com/office/drawing/2014/main" id="{F6069230-B360-4834-A09A-914D04F05440}"/>
              </a:ext>
            </a:extLst>
          </p:cNvPr>
          <p:cNvCxnSpPr>
            <a:cxnSpLocks/>
          </p:cNvCxnSpPr>
          <p:nvPr/>
        </p:nvCxnSpPr>
        <p:spPr>
          <a:xfrm>
            <a:off x="2333573" y="2726194"/>
            <a:ext cx="76319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7EA00BCA-8D0F-42EF-8877-389FD5B6B373}"/>
              </a:ext>
            </a:extLst>
          </p:cNvPr>
          <p:cNvSpPr/>
          <p:nvPr/>
        </p:nvSpPr>
        <p:spPr>
          <a:xfrm>
            <a:off x="1988258" y="25363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5" name="直線コネクタ 14">
            <a:extLst>
              <a:ext uri="{FF2B5EF4-FFF2-40B4-BE49-F238E27FC236}">
                <a16:creationId xmlns:a16="http://schemas.microsoft.com/office/drawing/2014/main" id="{ADCCF1BD-228D-49CC-A592-2B6A8ED49580}"/>
              </a:ext>
            </a:extLst>
          </p:cNvPr>
          <p:cNvCxnSpPr>
            <a:cxnSpLocks/>
          </p:cNvCxnSpPr>
          <p:nvPr/>
        </p:nvCxnSpPr>
        <p:spPr>
          <a:xfrm>
            <a:off x="5714402" y="2762770"/>
            <a:ext cx="25967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A4B7EF0D-D502-4CFA-83F1-8AE2E8AE879A}"/>
              </a:ext>
            </a:extLst>
          </p:cNvPr>
          <p:cNvSpPr/>
          <p:nvPr/>
        </p:nvSpPr>
        <p:spPr>
          <a:xfrm>
            <a:off x="5364203" y="242540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8" name="直線コネクタ 17">
            <a:extLst>
              <a:ext uri="{FF2B5EF4-FFF2-40B4-BE49-F238E27FC236}">
                <a16:creationId xmlns:a16="http://schemas.microsoft.com/office/drawing/2014/main" id="{B764C758-9345-41C5-8E78-3A2F01C21A26}"/>
              </a:ext>
            </a:extLst>
          </p:cNvPr>
          <p:cNvCxnSpPr>
            <a:cxnSpLocks/>
          </p:cNvCxnSpPr>
          <p:nvPr/>
        </p:nvCxnSpPr>
        <p:spPr>
          <a:xfrm>
            <a:off x="5479108" y="2975363"/>
            <a:ext cx="25967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A53BE96-89C3-4054-8216-A965A1DE21E4}"/>
              </a:ext>
            </a:extLst>
          </p:cNvPr>
          <p:cNvSpPr/>
          <p:nvPr/>
        </p:nvSpPr>
        <p:spPr>
          <a:xfrm>
            <a:off x="5133793" y="278550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1" name="直線コネクタ 20">
            <a:extLst>
              <a:ext uri="{FF2B5EF4-FFF2-40B4-BE49-F238E27FC236}">
                <a16:creationId xmlns:a16="http://schemas.microsoft.com/office/drawing/2014/main" id="{61FD9947-F5FB-4045-A37B-9F335A5F4889}"/>
              </a:ext>
            </a:extLst>
          </p:cNvPr>
          <p:cNvCxnSpPr>
            <a:cxnSpLocks/>
          </p:cNvCxnSpPr>
          <p:nvPr/>
        </p:nvCxnSpPr>
        <p:spPr>
          <a:xfrm>
            <a:off x="6461703" y="5078650"/>
            <a:ext cx="76319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D2946E3F-6FB1-4085-8308-B8407FA20B11}"/>
              </a:ext>
            </a:extLst>
          </p:cNvPr>
          <p:cNvSpPr/>
          <p:nvPr/>
        </p:nvSpPr>
        <p:spPr>
          <a:xfrm>
            <a:off x="6116388" y="488879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cxnSp>
        <p:nvCxnSpPr>
          <p:cNvPr id="23" name="直線コネクタ 22">
            <a:extLst>
              <a:ext uri="{FF2B5EF4-FFF2-40B4-BE49-F238E27FC236}">
                <a16:creationId xmlns:a16="http://schemas.microsoft.com/office/drawing/2014/main" id="{1561CCA6-9EFC-4819-A610-51018503B211}"/>
              </a:ext>
            </a:extLst>
          </p:cNvPr>
          <p:cNvCxnSpPr>
            <a:cxnSpLocks/>
          </p:cNvCxnSpPr>
          <p:nvPr/>
        </p:nvCxnSpPr>
        <p:spPr>
          <a:xfrm>
            <a:off x="9520135" y="5700645"/>
            <a:ext cx="48908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37276C2D-A057-4BEB-9FD1-E00F47543AF3}"/>
              </a:ext>
            </a:extLst>
          </p:cNvPr>
          <p:cNvSpPr/>
          <p:nvPr/>
        </p:nvSpPr>
        <p:spPr>
          <a:xfrm>
            <a:off x="9174820" y="551078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6</a:t>
            </a:r>
            <a:endParaRPr kumimoji="1" lang="ja-JP" altLang="en-US" sz="1600"/>
          </a:p>
        </p:txBody>
      </p:sp>
    </p:spTree>
    <p:extLst>
      <p:ext uri="{BB962C8B-B14F-4D97-AF65-F5344CB8AC3E}">
        <p14:creationId xmlns:p14="http://schemas.microsoft.com/office/powerpoint/2010/main" val="1890332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756A3E59-CF8C-462C-AB89-AF7F5DC45E96}"/>
              </a:ext>
            </a:extLst>
          </p:cNvPr>
          <p:cNvPicPr>
            <a:picLocks noChangeAspect="1"/>
          </p:cNvPicPr>
          <p:nvPr/>
        </p:nvPicPr>
        <p:blipFill>
          <a:blip r:embed="rId2"/>
          <a:stretch>
            <a:fillRect/>
          </a:stretch>
        </p:blipFill>
        <p:spPr>
          <a:xfrm>
            <a:off x="490863" y="1526425"/>
            <a:ext cx="6000644" cy="2381794"/>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Lab#6.4 </a:t>
            </a:r>
            <a:r>
              <a:rPr lang="ja-JP" altLang="en-US" sz="3600"/>
              <a:t>デバイスの</a:t>
            </a:r>
            <a:r>
              <a:rPr lang="en-US" altLang="ja-JP" sz="3600"/>
              <a:t>IoT Hub</a:t>
            </a:r>
            <a:r>
              <a:rPr lang="ja-JP" altLang="en-US" sz="3600"/>
              <a:t>接続文字列を取得</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76</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699851" y="2364846"/>
            <a:ext cx="78757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354536" y="2174989"/>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pic>
        <p:nvPicPr>
          <p:cNvPr id="5" name="図 4">
            <a:extLst>
              <a:ext uri="{FF2B5EF4-FFF2-40B4-BE49-F238E27FC236}">
                <a16:creationId xmlns:a16="http://schemas.microsoft.com/office/drawing/2014/main" id="{437AFA56-7E81-40C2-AA43-8E6689CB2692}"/>
              </a:ext>
            </a:extLst>
          </p:cNvPr>
          <p:cNvPicPr>
            <a:picLocks noChangeAspect="1"/>
          </p:cNvPicPr>
          <p:nvPr/>
        </p:nvPicPr>
        <p:blipFill>
          <a:blip r:embed="rId3"/>
          <a:stretch>
            <a:fillRect/>
          </a:stretch>
        </p:blipFill>
        <p:spPr>
          <a:xfrm>
            <a:off x="655326" y="4217829"/>
            <a:ext cx="5721090" cy="1272242"/>
          </a:xfrm>
          <a:prstGeom prst="rect">
            <a:avLst/>
          </a:prstGeom>
        </p:spPr>
      </p:pic>
      <p:pic>
        <p:nvPicPr>
          <p:cNvPr id="11" name="図 10">
            <a:extLst>
              <a:ext uri="{FF2B5EF4-FFF2-40B4-BE49-F238E27FC236}">
                <a16:creationId xmlns:a16="http://schemas.microsoft.com/office/drawing/2014/main" id="{EC37C184-7082-40C5-B70E-8DF0C20DE605}"/>
              </a:ext>
            </a:extLst>
          </p:cNvPr>
          <p:cNvPicPr>
            <a:picLocks noChangeAspect="1"/>
          </p:cNvPicPr>
          <p:nvPr/>
        </p:nvPicPr>
        <p:blipFill>
          <a:blip r:embed="rId4"/>
          <a:stretch>
            <a:fillRect/>
          </a:stretch>
        </p:blipFill>
        <p:spPr>
          <a:xfrm>
            <a:off x="6696756" y="1526425"/>
            <a:ext cx="4732210" cy="4629187"/>
          </a:xfrm>
          <a:prstGeom prst="rect">
            <a:avLst/>
          </a:prstGeom>
        </p:spPr>
      </p:pic>
      <p:cxnSp>
        <p:nvCxnSpPr>
          <p:cNvPr id="26" name="直線コネクタ 25">
            <a:extLst>
              <a:ext uri="{FF2B5EF4-FFF2-40B4-BE49-F238E27FC236}">
                <a16:creationId xmlns:a16="http://schemas.microsoft.com/office/drawing/2014/main" id="{A1393B54-1182-4294-B6B6-F050FA1453BA}"/>
              </a:ext>
            </a:extLst>
          </p:cNvPr>
          <p:cNvCxnSpPr>
            <a:cxnSpLocks/>
          </p:cNvCxnSpPr>
          <p:nvPr/>
        </p:nvCxnSpPr>
        <p:spPr>
          <a:xfrm>
            <a:off x="1931243" y="2649058"/>
            <a:ext cx="64126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楕円 26">
            <a:extLst>
              <a:ext uri="{FF2B5EF4-FFF2-40B4-BE49-F238E27FC236}">
                <a16:creationId xmlns:a16="http://schemas.microsoft.com/office/drawing/2014/main" id="{B0A7E92F-2A20-4FA1-BA55-769BF949113A}"/>
              </a:ext>
            </a:extLst>
          </p:cNvPr>
          <p:cNvSpPr/>
          <p:nvPr/>
        </p:nvSpPr>
        <p:spPr>
          <a:xfrm>
            <a:off x="1585928" y="2459201"/>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28" name="直線コネクタ 27">
            <a:extLst>
              <a:ext uri="{FF2B5EF4-FFF2-40B4-BE49-F238E27FC236}">
                <a16:creationId xmlns:a16="http://schemas.microsoft.com/office/drawing/2014/main" id="{CD0B1342-0A03-4B85-8146-C523A71C7D74}"/>
              </a:ext>
            </a:extLst>
          </p:cNvPr>
          <p:cNvCxnSpPr>
            <a:cxnSpLocks/>
          </p:cNvCxnSpPr>
          <p:nvPr/>
        </p:nvCxnSpPr>
        <p:spPr>
          <a:xfrm>
            <a:off x="4198955" y="3297077"/>
            <a:ext cx="59349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楕円 28">
            <a:extLst>
              <a:ext uri="{FF2B5EF4-FFF2-40B4-BE49-F238E27FC236}">
                <a16:creationId xmlns:a16="http://schemas.microsoft.com/office/drawing/2014/main" id="{084B9467-022D-445E-8300-0E105925382C}"/>
              </a:ext>
            </a:extLst>
          </p:cNvPr>
          <p:cNvSpPr/>
          <p:nvPr/>
        </p:nvSpPr>
        <p:spPr>
          <a:xfrm>
            <a:off x="3853640" y="310722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31" name="直線コネクタ 30">
            <a:extLst>
              <a:ext uri="{FF2B5EF4-FFF2-40B4-BE49-F238E27FC236}">
                <a16:creationId xmlns:a16="http://schemas.microsoft.com/office/drawing/2014/main" id="{5EA5C468-F42C-46BB-9553-CEE4205A8BF5}"/>
              </a:ext>
            </a:extLst>
          </p:cNvPr>
          <p:cNvCxnSpPr>
            <a:cxnSpLocks/>
          </p:cNvCxnSpPr>
          <p:nvPr/>
        </p:nvCxnSpPr>
        <p:spPr>
          <a:xfrm>
            <a:off x="5369387" y="4461691"/>
            <a:ext cx="59349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楕円 31">
            <a:extLst>
              <a:ext uri="{FF2B5EF4-FFF2-40B4-BE49-F238E27FC236}">
                <a16:creationId xmlns:a16="http://schemas.microsoft.com/office/drawing/2014/main" id="{2FC99115-2071-4D24-81B7-E498B89329C2}"/>
              </a:ext>
            </a:extLst>
          </p:cNvPr>
          <p:cNvSpPr/>
          <p:nvPr/>
        </p:nvSpPr>
        <p:spPr>
          <a:xfrm>
            <a:off x="5024072" y="4271834"/>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33" name="直線コネクタ 32">
            <a:extLst>
              <a:ext uri="{FF2B5EF4-FFF2-40B4-BE49-F238E27FC236}">
                <a16:creationId xmlns:a16="http://schemas.microsoft.com/office/drawing/2014/main" id="{F8ADC124-2BF0-4D85-BAC2-9C6C52218C95}"/>
              </a:ext>
            </a:extLst>
          </p:cNvPr>
          <p:cNvCxnSpPr>
            <a:cxnSpLocks/>
          </p:cNvCxnSpPr>
          <p:nvPr/>
        </p:nvCxnSpPr>
        <p:spPr>
          <a:xfrm>
            <a:off x="6888111" y="2553130"/>
            <a:ext cx="75627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線コネクタ 35">
            <a:extLst>
              <a:ext uri="{FF2B5EF4-FFF2-40B4-BE49-F238E27FC236}">
                <a16:creationId xmlns:a16="http://schemas.microsoft.com/office/drawing/2014/main" id="{0D00EDB5-A210-439E-B3EE-7A4152F1FB21}"/>
              </a:ext>
            </a:extLst>
          </p:cNvPr>
          <p:cNvCxnSpPr>
            <a:cxnSpLocks/>
          </p:cNvCxnSpPr>
          <p:nvPr/>
        </p:nvCxnSpPr>
        <p:spPr>
          <a:xfrm>
            <a:off x="6888111" y="3040810"/>
            <a:ext cx="1890129"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線コネクタ 37">
            <a:extLst>
              <a:ext uri="{FF2B5EF4-FFF2-40B4-BE49-F238E27FC236}">
                <a16:creationId xmlns:a16="http://schemas.microsoft.com/office/drawing/2014/main" id="{E72244D8-7436-4030-8149-ED6574FC040E}"/>
              </a:ext>
            </a:extLst>
          </p:cNvPr>
          <p:cNvCxnSpPr>
            <a:cxnSpLocks/>
          </p:cNvCxnSpPr>
          <p:nvPr/>
        </p:nvCxnSpPr>
        <p:spPr>
          <a:xfrm>
            <a:off x="6888111" y="4536048"/>
            <a:ext cx="248753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954521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BABCF1-FEFF-40D3-84AC-25A8E0D2D05E}"/>
              </a:ext>
            </a:extLst>
          </p:cNvPr>
          <p:cNvSpPr>
            <a:spLocks noGrp="1"/>
          </p:cNvSpPr>
          <p:nvPr>
            <p:ph type="title"/>
          </p:nvPr>
        </p:nvSpPr>
        <p:spPr/>
        <p:txBody>
          <a:bodyPr/>
          <a:lstStyle/>
          <a:p>
            <a:r>
              <a:rPr lang="en-US" altLang="ja-JP"/>
              <a:t>Lab#6.4 </a:t>
            </a:r>
            <a:r>
              <a:rPr lang="ja-JP" altLang="en-US" sz="3600"/>
              <a:t>デバイスの</a:t>
            </a:r>
            <a:r>
              <a:rPr lang="en-US" altLang="ja-JP" sz="3600"/>
              <a:t>IoT Hub</a:t>
            </a:r>
            <a:r>
              <a:rPr lang="ja-JP" altLang="en-US" sz="3600"/>
              <a:t>接続文字列を取得</a:t>
            </a:r>
            <a:endParaRPr kumimoji="1" lang="ja-JP" altLang="en-US"/>
          </a:p>
        </p:txBody>
      </p:sp>
      <p:sp>
        <p:nvSpPr>
          <p:cNvPr id="3" name="スライド番号プレースホルダー 2">
            <a:extLst>
              <a:ext uri="{FF2B5EF4-FFF2-40B4-BE49-F238E27FC236}">
                <a16:creationId xmlns:a16="http://schemas.microsoft.com/office/drawing/2014/main" id="{97D2E40D-2CCC-4828-9E51-33E266AB482F}"/>
              </a:ext>
            </a:extLst>
          </p:cNvPr>
          <p:cNvSpPr>
            <a:spLocks noGrp="1"/>
          </p:cNvSpPr>
          <p:nvPr>
            <p:ph type="sldNum" sz="quarter" idx="12"/>
          </p:nvPr>
        </p:nvSpPr>
        <p:spPr>
          <a:xfrm>
            <a:off x="8610600" y="6310312"/>
            <a:ext cx="2743200" cy="365125"/>
          </a:xfrm>
        </p:spPr>
        <p:txBody>
          <a:bodyPr/>
          <a:lstStyle/>
          <a:p>
            <a:fld id="{C19A29C7-8A9E-4D2D-BDFB-5A77C3E24864}" type="slidenum">
              <a:rPr kumimoji="1" lang="ja-JP" altLang="en-US" smtClean="0"/>
              <a:t>77</a:t>
            </a:fld>
            <a:endParaRPr kumimoji="1" lang="ja-JP" altLang="en-US"/>
          </a:p>
        </p:txBody>
      </p:sp>
      <p:sp>
        <p:nvSpPr>
          <p:cNvPr id="4" name="テキスト ボックス 3">
            <a:extLst>
              <a:ext uri="{FF2B5EF4-FFF2-40B4-BE49-F238E27FC236}">
                <a16:creationId xmlns:a16="http://schemas.microsoft.com/office/drawing/2014/main" id="{D1A50DF2-9319-4AD2-90F2-9D01E8B841B7}"/>
              </a:ext>
            </a:extLst>
          </p:cNvPr>
          <p:cNvSpPr txBox="1"/>
          <p:nvPr/>
        </p:nvSpPr>
        <p:spPr>
          <a:xfrm>
            <a:off x="975360" y="2188845"/>
            <a:ext cx="5161991" cy="369332"/>
          </a:xfrm>
          <a:prstGeom prst="rect">
            <a:avLst/>
          </a:prstGeom>
          <a:noFill/>
        </p:spPr>
        <p:txBody>
          <a:bodyPr wrap="none" rtlCol="0">
            <a:spAutoFit/>
          </a:bodyPr>
          <a:lstStyle/>
          <a:p>
            <a:r>
              <a:rPr lang="en-US" altLang="ja-JP"/>
              <a:t>dps_str </a:t>
            </a:r>
            <a:r>
              <a:rPr lang="en-US" altLang="ja-JP">
                <a:solidFill>
                  <a:srgbClr val="FF0000"/>
                </a:solidFill>
              </a:rPr>
              <a:t>(Scope ID) (Device ID) (SAS Primary Key)</a:t>
            </a:r>
            <a:endParaRPr kumimoji="1" lang="ja-JP" altLang="en-US">
              <a:solidFill>
                <a:srgbClr val="FF0000"/>
              </a:solidFill>
            </a:endParaRPr>
          </a:p>
        </p:txBody>
      </p:sp>
      <p:sp>
        <p:nvSpPr>
          <p:cNvPr id="8" name="テキスト ボックス 7">
            <a:extLst>
              <a:ext uri="{FF2B5EF4-FFF2-40B4-BE49-F238E27FC236}">
                <a16:creationId xmlns:a16="http://schemas.microsoft.com/office/drawing/2014/main" id="{4718A940-590A-4CAC-AE5F-3FC21F9B5B84}"/>
              </a:ext>
            </a:extLst>
          </p:cNvPr>
          <p:cNvSpPr txBox="1"/>
          <p:nvPr/>
        </p:nvSpPr>
        <p:spPr>
          <a:xfrm>
            <a:off x="838200" y="2684205"/>
            <a:ext cx="10067180" cy="3289876"/>
          </a:xfrm>
          <a:prstGeom prst="rect">
            <a:avLst/>
          </a:prstGeom>
          <a:solidFill>
            <a:schemeClr val="tx1"/>
          </a:solidFill>
        </p:spPr>
        <p:txBody>
          <a:bodyPr wrap="square" rtlCol="0">
            <a:noAutofit/>
          </a:bodyPr>
          <a:lstStyle/>
          <a:p>
            <a:r>
              <a:rPr lang="en-US" altLang="ja-JP">
                <a:solidFill>
                  <a:schemeClr val="bg1"/>
                </a:solidFill>
                <a:latin typeface="Consolas" panose="020B0609020204030204" pitchFamily="49" charset="0"/>
              </a:rPr>
              <a:t>C:\AzureSphere&gt;dps_cstr </a:t>
            </a:r>
            <a:r>
              <a:rPr lang="en-US" altLang="ja-JP">
                <a:solidFill>
                  <a:srgbClr val="FF0000"/>
                </a:solidFill>
                <a:latin typeface="Consolas" panose="020B0609020204030204" pitchFamily="49" charset="0"/>
              </a:rPr>
              <a:t>0ne00057DDA cd1bcdca-cda2-4afc-8801-b35153ee2bb5 Prw3KCNpFJZ...=</a:t>
            </a:r>
          </a:p>
          <a:p>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Registration Information received from service: iotc-79abbad4-667d-4870-942e-8b413003ab64.azure-devices.net!</a:t>
            </a:r>
          </a:p>
          <a:p>
            <a:r>
              <a:rPr lang="en-US" altLang="ja-JP">
                <a:solidFill>
                  <a:schemeClr val="bg1"/>
                </a:solidFill>
                <a:latin typeface="Consolas" panose="020B0609020204030204" pitchFamily="49" charset="0"/>
              </a:rPr>
              <a:t>Connection String:</a:t>
            </a:r>
          </a:p>
          <a:p>
            <a:r>
              <a:rPr lang="en-US" altLang="ja-JP">
                <a:solidFill>
                  <a:schemeClr val="bg1"/>
                </a:solidFill>
                <a:latin typeface="Consolas" panose="020B0609020204030204" pitchFamily="49" charset="0"/>
              </a:rPr>
              <a:t>HostName=</a:t>
            </a:r>
            <a:r>
              <a:rPr lang="en-US" altLang="ja-JP">
                <a:solidFill>
                  <a:srgbClr val="FF00FF"/>
                </a:solidFill>
                <a:latin typeface="Consolas" panose="020B0609020204030204" pitchFamily="49" charset="0"/>
              </a:rPr>
              <a:t>iotc-79abbad4-667d-4870-942e-8b413003ab64.azure-devices.net;DeviceId=cd1bcdca-cda2-4afc-8801-b35153ee2bb5;SharedAccessKey=Prw3KCNpFJZ...=</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C:\AzureSphere&gt;</a:t>
            </a:r>
          </a:p>
        </p:txBody>
      </p:sp>
      <p:sp>
        <p:nvSpPr>
          <p:cNvPr id="9" name="テキスト ボックス 8">
            <a:extLst>
              <a:ext uri="{FF2B5EF4-FFF2-40B4-BE49-F238E27FC236}">
                <a16:creationId xmlns:a16="http://schemas.microsoft.com/office/drawing/2014/main" id="{E35C12E1-3C73-45B7-AC75-EFB798DF85AA}"/>
              </a:ext>
            </a:extLst>
          </p:cNvPr>
          <p:cNvSpPr txBox="1"/>
          <p:nvPr/>
        </p:nvSpPr>
        <p:spPr>
          <a:xfrm>
            <a:off x="838200" y="1450181"/>
            <a:ext cx="10067180" cy="369332"/>
          </a:xfrm>
          <a:prstGeom prst="rect">
            <a:avLst/>
          </a:prstGeom>
          <a:noFill/>
        </p:spPr>
        <p:txBody>
          <a:bodyPr wrap="none" rtlCol="0">
            <a:spAutoFit/>
          </a:bodyPr>
          <a:lstStyle/>
          <a:p>
            <a:r>
              <a:rPr lang="en-US" altLang="ja-JP">
                <a:hlinkClick r:id="rId2"/>
              </a:rPr>
              <a:t>https://github.com/Azure/dps-keygen/blob/master/bin/windows/dps_cstr.zip</a:t>
            </a:r>
            <a:r>
              <a:rPr lang="en-US" altLang="ja-JP"/>
              <a:t> </a:t>
            </a:r>
            <a:r>
              <a:rPr lang="ja-JP" altLang="en-US"/>
              <a:t>からダウンロード</a:t>
            </a:r>
            <a:endParaRPr kumimoji="1" lang="ja-JP" altLang="en-US"/>
          </a:p>
        </p:txBody>
      </p:sp>
      <p:cxnSp>
        <p:nvCxnSpPr>
          <p:cNvPr id="12" name="直線コネクタ 11">
            <a:extLst>
              <a:ext uri="{FF2B5EF4-FFF2-40B4-BE49-F238E27FC236}">
                <a16:creationId xmlns:a16="http://schemas.microsoft.com/office/drawing/2014/main" id="{81FCB938-C45A-47EC-AD3D-EC4E2365A19D}"/>
              </a:ext>
            </a:extLst>
          </p:cNvPr>
          <p:cNvCxnSpPr>
            <a:cxnSpLocks/>
            <a:endCxn id="14" idx="1"/>
          </p:cNvCxnSpPr>
          <p:nvPr/>
        </p:nvCxnSpPr>
        <p:spPr>
          <a:xfrm>
            <a:off x="6839712" y="4840224"/>
            <a:ext cx="1742179" cy="1470088"/>
          </a:xfrm>
          <a:prstGeom prst="line">
            <a:avLst/>
          </a:prstGeom>
          <a:ln w="38100">
            <a:solidFill>
              <a:srgbClr val="FF00FF"/>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4" name="テキスト ボックス 13">
            <a:extLst>
              <a:ext uri="{FF2B5EF4-FFF2-40B4-BE49-F238E27FC236}">
                <a16:creationId xmlns:a16="http://schemas.microsoft.com/office/drawing/2014/main" id="{06970DBA-9F1D-4CD8-94ED-0DD7792F1CE0}"/>
              </a:ext>
            </a:extLst>
          </p:cNvPr>
          <p:cNvSpPr txBox="1"/>
          <p:nvPr/>
        </p:nvSpPr>
        <p:spPr>
          <a:xfrm>
            <a:off x="8581891" y="6125646"/>
            <a:ext cx="2149948" cy="369332"/>
          </a:xfrm>
          <a:prstGeom prst="rect">
            <a:avLst/>
          </a:prstGeom>
          <a:noFill/>
        </p:spPr>
        <p:txBody>
          <a:bodyPr wrap="none" rtlCol="0">
            <a:spAutoFit/>
          </a:bodyPr>
          <a:lstStyle/>
          <a:p>
            <a:r>
              <a:rPr kumimoji="1" lang="en-US" altLang="ja-JP"/>
              <a:t>IoT</a:t>
            </a:r>
            <a:r>
              <a:rPr kumimoji="1" lang="ja-JP" altLang="en-US"/>
              <a:t> </a:t>
            </a:r>
            <a:r>
              <a:rPr kumimoji="1" lang="en-US" altLang="ja-JP"/>
              <a:t>Hub</a:t>
            </a:r>
            <a:r>
              <a:rPr kumimoji="1" lang="ja-JP" altLang="en-US"/>
              <a:t>接続文字列</a:t>
            </a:r>
            <a:endParaRPr kumimoji="1" lang="en-US" altLang="ja-JP"/>
          </a:p>
        </p:txBody>
      </p:sp>
    </p:spTree>
    <p:extLst>
      <p:ext uri="{BB962C8B-B14F-4D97-AF65-F5344CB8AC3E}">
        <p14:creationId xmlns:p14="http://schemas.microsoft.com/office/powerpoint/2010/main" val="21212342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lang="en-US" altLang="ja-JP"/>
              <a:t>Lab#6.5 Lab#5</a:t>
            </a:r>
            <a:r>
              <a:rPr lang="ja-JP" altLang="en-US"/>
              <a:t>のコードを変更</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p:txBody>
          <a:bodyPr/>
          <a:lstStyle/>
          <a:p>
            <a:fld id="{C19A29C7-8A9E-4D2D-BDFB-5A77C3E24864}" type="slidenum">
              <a:rPr kumimoji="1" lang="ja-JP" altLang="en-US" smtClean="0"/>
              <a:t>78</a:t>
            </a:fld>
            <a:endParaRPr kumimoji="1" lang="ja-JP" altLang="en-US"/>
          </a:p>
        </p:txBody>
      </p:sp>
      <p:sp>
        <p:nvSpPr>
          <p:cNvPr id="6" name="テキスト ボックス 5">
            <a:extLst>
              <a:ext uri="{FF2B5EF4-FFF2-40B4-BE49-F238E27FC236}">
                <a16:creationId xmlns:a16="http://schemas.microsoft.com/office/drawing/2014/main" id="{567D46BD-4928-4981-9EAB-1782BA6DA542}"/>
              </a:ext>
            </a:extLst>
          </p:cNvPr>
          <p:cNvSpPr txBox="1"/>
          <p:nvPr/>
        </p:nvSpPr>
        <p:spPr>
          <a:xfrm>
            <a:off x="601398" y="1963904"/>
            <a:ext cx="10989199" cy="780400"/>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#define CONNECTION_STRING   "</a:t>
            </a:r>
            <a:r>
              <a:rPr lang="ja-JP" altLang="en-US">
                <a:solidFill>
                  <a:srgbClr val="FF0000"/>
                </a:solidFill>
                <a:latin typeface="Consolas" panose="020B0609020204030204" pitchFamily="49" charset="0"/>
              </a:rPr>
              <a:t>具体的な接続文字列</a:t>
            </a:r>
            <a:r>
              <a:rPr lang="en-US" altLang="ja-JP">
                <a:solidFill>
                  <a:schemeClr val="bg1"/>
                </a:solidFill>
                <a:latin typeface="Consolas" panose="020B0609020204030204" pitchFamily="49" charset="0"/>
              </a:rPr>
              <a:t>"</a:t>
            </a:r>
          </a:p>
        </p:txBody>
      </p:sp>
      <p:sp>
        <p:nvSpPr>
          <p:cNvPr id="9" name="テキスト ボックス 8">
            <a:extLst>
              <a:ext uri="{FF2B5EF4-FFF2-40B4-BE49-F238E27FC236}">
                <a16:creationId xmlns:a16="http://schemas.microsoft.com/office/drawing/2014/main" id="{8DDE56C9-1EE3-44D2-B3F7-C851D2BCF4C0}"/>
              </a:ext>
            </a:extLst>
          </p:cNvPr>
          <p:cNvSpPr txBox="1"/>
          <p:nvPr/>
        </p:nvSpPr>
        <p:spPr>
          <a:xfrm>
            <a:off x="601399" y="1594572"/>
            <a:ext cx="6816980" cy="369332"/>
          </a:xfrm>
          <a:prstGeom prst="rect">
            <a:avLst/>
          </a:prstGeom>
          <a:noFill/>
        </p:spPr>
        <p:txBody>
          <a:bodyPr wrap="square" rtlCol="0">
            <a:spAutoFit/>
          </a:bodyPr>
          <a:lstStyle/>
          <a:p>
            <a:r>
              <a:rPr kumimoji="1" lang="en-US" altLang="ja-JP"/>
              <a:t>main.c: </a:t>
            </a:r>
            <a:r>
              <a:rPr kumimoji="1" lang="ja-JP" altLang="en-US"/>
              <a:t>接続文字列</a:t>
            </a:r>
          </a:p>
        </p:txBody>
      </p:sp>
      <p:sp>
        <p:nvSpPr>
          <p:cNvPr id="10" name="テキスト ボックス 9">
            <a:extLst>
              <a:ext uri="{FF2B5EF4-FFF2-40B4-BE49-F238E27FC236}">
                <a16:creationId xmlns:a16="http://schemas.microsoft.com/office/drawing/2014/main" id="{1114C823-7E21-4F4B-AADE-5A73B41305FA}"/>
              </a:ext>
            </a:extLst>
          </p:cNvPr>
          <p:cNvSpPr txBox="1"/>
          <p:nvPr/>
        </p:nvSpPr>
        <p:spPr>
          <a:xfrm>
            <a:off x="601398" y="3332884"/>
            <a:ext cx="10989199" cy="472122"/>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 "AllowedConnections": [ "</a:t>
            </a:r>
            <a:r>
              <a:rPr lang="ja-JP" altLang="en-US">
                <a:solidFill>
                  <a:srgbClr val="FF0000"/>
                </a:solidFill>
                <a:latin typeface="Consolas" panose="020B0609020204030204" pitchFamily="49" charset="0"/>
              </a:rPr>
              <a:t>名前</a:t>
            </a:r>
            <a:r>
              <a:rPr lang="en-US" altLang="ja-JP">
                <a:solidFill>
                  <a:srgbClr val="FF0000"/>
                </a:solidFill>
                <a:latin typeface="Consolas" panose="020B0609020204030204" pitchFamily="49" charset="0"/>
              </a:rPr>
              <a:t>.azure-devices.net</a:t>
            </a:r>
            <a:r>
              <a:rPr lang="en-US" altLang="ja-JP">
                <a:solidFill>
                  <a:schemeClr val="bg1"/>
                </a:solidFill>
                <a:latin typeface="Consolas" panose="020B0609020204030204" pitchFamily="49" charset="0"/>
              </a:rPr>
              <a:t>" ],</a:t>
            </a:r>
          </a:p>
        </p:txBody>
      </p:sp>
      <p:sp>
        <p:nvSpPr>
          <p:cNvPr id="11" name="テキスト ボックス 10">
            <a:extLst>
              <a:ext uri="{FF2B5EF4-FFF2-40B4-BE49-F238E27FC236}">
                <a16:creationId xmlns:a16="http://schemas.microsoft.com/office/drawing/2014/main" id="{1F75A829-8B44-416B-8584-BFBA215656BB}"/>
              </a:ext>
            </a:extLst>
          </p:cNvPr>
          <p:cNvSpPr txBox="1"/>
          <p:nvPr/>
        </p:nvSpPr>
        <p:spPr>
          <a:xfrm>
            <a:off x="601399" y="2963552"/>
            <a:ext cx="2071401" cy="369332"/>
          </a:xfrm>
          <a:prstGeom prst="rect">
            <a:avLst/>
          </a:prstGeom>
          <a:noFill/>
        </p:spPr>
        <p:txBody>
          <a:bodyPr wrap="none" rtlCol="0">
            <a:spAutoFit/>
          </a:bodyPr>
          <a:lstStyle/>
          <a:p>
            <a:r>
              <a:rPr kumimoji="1" lang="en-US" altLang="ja-JP"/>
              <a:t>app_manifest.json</a:t>
            </a:r>
            <a:endParaRPr kumimoji="1" lang="ja-JP" altLang="en-US"/>
          </a:p>
        </p:txBody>
      </p:sp>
      <p:sp>
        <p:nvSpPr>
          <p:cNvPr id="12" name="テキスト ボックス 11">
            <a:extLst>
              <a:ext uri="{FF2B5EF4-FFF2-40B4-BE49-F238E27FC236}">
                <a16:creationId xmlns:a16="http://schemas.microsoft.com/office/drawing/2014/main" id="{AACA1ED5-96A7-4817-9BFA-FB3786394CCB}"/>
              </a:ext>
            </a:extLst>
          </p:cNvPr>
          <p:cNvSpPr txBox="1"/>
          <p:nvPr/>
        </p:nvSpPr>
        <p:spPr>
          <a:xfrm>
            <a:off x="601399" y="4447554"/>
            <a:ext cx="10989200" cy="1908796"/>
          </a:xfrm>
          <a:prstGeom prst="rect">
            <a:avLst/>
          </a:prstGeom>
          <a:solidFill>
            <a:schemeClr val="tx1"/>
          </a:solidFill>
        </p:spPr>
        <p:txBody>
          <a:bodyPr wrap="square" rtlCol="0">
            <a:noAutofit/>
          </a:bodyPr>
          <a:lstStyle/>
          <a:p>
            <a:r>
              <a:rPr lang="en-US" altLang="ja-JP">
                <a:solidFill>
                  <a:schemeClr val="bg1"/>
                </a:solidFill>
                <a:latin typeface="Consolas" panose="020B0609020204030204" pitchFamily="49" charset="0"/>
              </a:rPr>
              <a:t>IOTHUB_MESSAGE_HANDLE messageHandle =</a:t>
            </a:r>
          </a:p>
          <a:p>
            <a:r>
              <a:rPr lang="en-US" altLang="ja-JP">
                <a:solidFill>
                  <a:schemeClr val="bg1"/>
                </a:solidFill>
                <a:latin typeface="Consolas" panose="020B0609020204030204" pitchFamily="49" charset="0"/>
              </a:rPr>
              <a:t>    IoTHubMessage_CreateFromString("</a:t>
            </a:r>
            <a:r>
              <a:rPr lang="en-US" altLang="ja-JP">
                <a:solidFill>
                  <a:srgbClr val="FF0000"/>
                </a:solidFill>
                <a:latin typeface="Consolas" panose="020B0609020204030204" pitchFamily="49" charset="0"/>
              </a:rPr>
              <a:t>{\"Message\":\"Hello world. \"}</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assert(messageHandle != NULL);</a:t>
            </a:r>
          </a:p>
          <a:p>
            <a:r>
              <a:rPr lang="en-US" altLang="ja-JP">
                <a:solidFill>
                  <a:schemeClr val="bg1"/>
                </a:solidFill>
                <a:latin typeface="Consolas" panose="020B0609020204030204" pitchFamily="49" charset="0"/>
              </a:rPr>
              <a:t>result = IoTHubDeviceClient_LL_SendEventAsync(clientHandle, messageHandle, NULL, 0);</a:t>
            </a:r>
          </a:p>
          <a:p>
            <a:r>
              <a:rPr lang="en-US" altLang="ja-JP">
                <a:solidFill>
                  <a:schemeClr val="bg1"/>
                </a:solidFill>
                <a:latin typeface="Consolas" panose="020B0609020204030204" pitchFamily="49" charset="0"/>
              </a:rPr>
              <a:t>assert(result == IOTHUB_CLIENT_OK);</a:t>
            </a:r>
          </a:p>
          <a:p>
            <a:r>
              <a:rPr lang="en-US" altLang="ja-JP">
                <a:solidFill>
                  <a:schemeClr val="bg1"/>
                </a:solidFill>
                <a:latin typeface="Consolas" panose="020B0609020204030204" pitchFamily="49" charset="0"/>
              </a:rPr>
              <a:t>IoTHubMessage_Destroy(messageHandle);</a:t>
            </a:r>
          </a:p>
        </p:txBody>
      </p:sp>
      <p:sp>
        <p:nvSpPr>
          <p:cNvPr id="13" name="テキスト ボックス 12">
            <a:extLst>
              <a:ext uri="{FF2B5EF4-FFF2-40B4-BE49-F238E27FC236}">
                <a16:creationId xmlns:a16="http://schemas.microsoft.com/office/drawing/2014/main" id="{933C1D04-22CA-44B0-9D6C-09B17C056D41}"/>
              </a:ext>
            </a:extLst>
          </p:cNvPr>
          <p:cNvSpPr txBox="1"/>
          <p:nvPr/>
        </p:nvSpPr>
        <p:spPr>
          <a:xfrm>
            <a:off x="601399" y="4078222"/>
            <a:ext cx="3267241" cy="369332"/>
          </a:xfrm>
          <a:prstGeom prst="rect">
            <a:avLst/>
          </a:prstGeom>
          <a:noFill/>
        </p:spPr>
        <p:txBody>
          <a:bodyPr wrap="none" rtlCol="0">
            <a:spAutoFit/>
          </a:bodyPr>
          <a:lstStyle/>
          <a:p>
            <a:r>
              <a:rPr kumimoji="1" lang="en-US" altLang="ja-JP"/>
              <a:t>main.c:</a:t>
            </a:r>
            <a:r>
              <a:rPr kumimoji="1" lang="ja-JP" altLang="en-US"/>
              <a:t> </a:t>
            </a:r>
            <a:r>
              <a:rPr kumimoji="1" lang="en-US" altLang="ja-JP"/>
              <a:t>D2C</a:t>
            </a:r>
            <a:r>
              <a:rPr kumimoji="1" lang="ja-JP" altLang="en-US"/>
              <a:t>メッセージを</a:t>
            </a:r>
            <a:r>
              <a:rPr lang="ja-JP" altLang="en-US"/>
              <a:t>送信</a:t>
            </a:r>
            <a:endParaRPr kumimoji="1" lang="ja-JP" altLang="en-US"/>
          </a:p>
        </p:txBody>
      </p:sp>
    </p:spTree>
    <p:extLst>
      <p:ext uri="{BB962C8B-B14F-4D97-AF65-F5344CB8AC3E}">
        <p14:creationId xmlns:p14="http://schemas.microsoft.com/office/powerpoint/2010/main" val="29074834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79</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Lab#6 Appendix</a:t>
            </a:r>
            <a:endParaRPr kumimoji="1" lang="ja-JP" altLang="en-US" sz="4400"/>
          </a:p>
        </p:txBody>
      </p:sp>
    </p:spTree>
    <p:extLst>
      <p:ext uri="{BB962C8B-B14F-4D97-AF65-F5344CB8AC3E}">
        <p14:creationId xmlns:p14="http://schemas.microsoft.com/office/powerpoint/2010/main" val="17061002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D351A-C1CC-40BE-B5A3-E5D760D3A28F}"/>
              </a:ext>
            </a:extLst>
          </p:cNvPr>
          <p:cNvSpPr>
            <a:spLocks noGrp="1"/>
          </p:cNvSpPr>
          <p:nvPr>
            <p:ph type="title"/>
          </p:nvPr>
        </p:nvSpPr>
        <p:spPr/>
        <p:txBody>
          <a:bodyPr/>
          <a:lstStyle/>
          <a:p>
            <a:r>
              <a:rPr lang="en-US" altLang="ja-JP"/>
              <a:t>Lab#1.2 Blink Sample</a:t>
            </a:r>
            <a:r>
              <a:rPr lang="ja-JP" altLang="en-US"/>
              <a:t>をビルド</a:t>
            </a:r>
            <a:endParaRPr kumimoji="1" lang="ja-JP" altLang="en-US"/>
          </a:p>
        </p:txBody>
      </p:sp>
      <p:sp>
        <p:nvSpPr>
          <p:cNvPr id="3" name="スライド番号プレースホルダー 2">
            <a:extLst>
              <a:ext uri="{FF2B5EF4-FFF2-40B4-BE49-F238E27FC236}">
                <a16:creationId xmlns:a16="http://schemas.microsoft.com/office/drawing/2014/main" id="{6245FA11-6328-4162-BBBE-9CAE299E39B8}"/>
              </a:ext>
            </a:extLst>
          </p:cNvPr>
          <p:cNvSpPr>
            <a:spLocks noGrp="1"/>
          </p:cNvSpPr>
          <p:nvPr>
            <p:ph type="sldNum" sz="quarter" idx="12"/>
          </p:nvPr>
        </p:nvSpPr>
        <p:spPr/>
        <p:txBody>
          <a:bodyPr/>
          <a:lstStyle/>
          <a:p>
            <a:fld id="{C19A29C7-8A9E-4D2D-BDFB-5A77C3E24864}" type="slidenum">
              <a:rPr kumimoji="1" lang="ja-JP" altLang="en-US" smtClean="0"/>
              <a:t>8</a:t>
            </a:fld>
            <a:endParaRPr kumimoji="1" lang="ja-JP" altLang="en-US"/>
          </a:p>
        </p:txBody>
      </p:sp>
      <p:sp>
        <p:nvSpPr>
          <p:cNvPr id="4" name="テキスト ボックス 3">
            <a:extLst>
              <a:ext uri="{FF2B5EF4-FFF2-40B4-BE49-F238E27FC236}">
                <a16:creationId xmlns:a16="http://schemas.microsoft.com/office/drawing/2014/main" id="{6DE71069-530D-4AFF-BD62-9AA0C5D70887}"/>
              </a:ext>
            </a:extLst>
          </p:cNvPr>
          <p:cNvSpPr txBox="1"/>
          <p:nvPr/>
        </p:nvSpPr>
        <p:spPr>
          <a:xfrm>
            <a:off x="838200" y="1450181"/>
            <a:ext cx="3651962" cy="369332"/>
          </a:xfrm>
          <a:prstGeom prst="rect">
            <a:avLst/>
          </a:prstGeom>
          <a:noFill/>
        </p:spPr>
        <p:txBody>
          <a:bodyPr wrap="none" rtlCol="0">
            <a:spAutoFit/>
          </a:bodyPr>
          <a:lstStyle/>
          <a:p>
            <a:r>
              <a:rPr kumimoji="1" lang="ja-JP" altLang="en-US"/>
              <a:t>ビルド </a:t>
            </a:r>
            <a:r>
              <a:rPr kumimoji="1" lang="en-US" altLang="ja-JP"/>
              <a:t>&gt; </a:t>
            </a:r>
            <a:r>
              <a:rPr kumimoji="1" lang="ja-JP" altLang="en-US"/>
              <a:t>ソリューションのビルド</a:t>
            </a:r>
          </a:p>
        </p:txBody>
      </p:sp>
      <p:pic>
        <p:nvPicPr>
          <p:cNvPr id="5" name="図 4">
            <a:extLst>
              <a:ext uri="{FF2B5EF4-FFF2-40B4-BE49-F238E27FC236}">
                <a16:creationId xmlns:a16="http://schemas.microsoft.com/office/drawing/2014/main" id="{10B83FEA-B6A3-4D8C-B05E-292A311A6E3E}"/>
              </a:ext>
            </a:extLst>
          </p:cNvPr>
          <p:cNvPicPr>
            <a:picLocks noChangeAspect="1"/>
          </p:cNvPicPr>
          <p:nvPr/>
        </p:nvPicPr>
        <p:blipFill>
          <a:blip r:embed="rId2"/>
          <a:stretch>
            <a:fillRect/>
          </a:stretch>
        </p:blipFill>
        <p:spPr>
          <a:xfrm>
            <a:off x="1363729" y="2051176"/>
            <a:ext cx="5759469" cy="4305174"/>
          </a:xfrm>
          <a:prstGeom prst="rect">
            <a:avLst/>
          </a:prstGeom>
        </p:spPr>
      </p:pic>
      <p:cxnSp>
        <p:nvCxnSpPr>
          <p:cNvPr id="6" name="直線コネクタ 5">
            <a:extLst>
              <a:ext uri="{FF2B5EF4-FFF2-40B4-BE49-F238E27FC236}">
                <a16:creationId xmlns:a16="http://schemas.microsoft.com/office/drawing/2014/main" id="{6A4C2216-3ACC-48BE-B5E3-6453F06409FA}"/>
              </a:ext>
            </a:extLst>
          </p:cNvPr>
          <p:cNvCxnSpPr>
            <a:cxnSpLocks/>
          </p:cNvCxnSpPr>
          <p:nvPr/>
        </p:nvCxnSpPr>
        <p:spPr>
          <a:xfrm>
            <a:off x="6360194" y="2805118"/>
            <a:ext cx="582027"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楕円 6">
            <a:extLst>
              <a:ext uri="{FF2B5EF4-FFF2-40B4-BE49-F238E27FC236}">
                <a16:creationId xmlns:a16="http://schemas.microsoft.com/office/drawing/2014/main" id="{B9F3ACD3-56BF-414C-AE39-E449D2057AF9}"/>
              </a:ext>
            </a:extLst>
          </p:cNvPr>
          <p:cNvSpPr/>
          <p:nvPr/>
        </p:nvSpPr>
        <p:spPr>
          <a:xfrm>
            <a:off x="6028822" y="250432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sp>
        <p:nvSpPr>
          <p:cNvPr id="8" name="楕円 7">
            <a:extLst>
              <a:ext uri="{FF2B5EF4-FFF2-40B4-BE49-F238E27FC236}">
                <a16:creationId xmlns:a16="http://schemas.microsoft.com/office/drawing/2014/main" id="{A9EE05E4-034D-4BFE-86CB-00B0013BA00B}"/>
              </a:ext>
            </a:extLst>
          </p:cNvPr>
          <p:cNvSpPr/>
          <p:nvPr/>
        </p:nvSpPr>
        <p:spPr>
          <a:xfrm>
            <a:off x="1487403" y="280511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0" name="直線コネクタ 9">
            <a:extLst>
              <a:ext uri="{FF2B5EF4-FFF2-40B4-BE49-F238E27FC236}">
                <a16:creationId xmlns:a16="http://schemas.microsoft.com/office/drawing/2014/main" id="{D118C75A-1707-43E5-AF85-08E8C5442FB4}"/>
              </a:ext>
            </a:extLst>
          </p:cNvPr>
          <p:cNvCxnSpPr>
            <a:cxnSpLocks/>
          </p:cNvCxnSpPr>
          <p:nvPr/>
        </p:nvCxnSpPr>
        <p:spPr>
          <a:xfrm>
            <a:off x="1788193" y="3057779"/>
            <a:ext cx="136408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233302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正方形/長方形 47">
            <a:extLst>
              <a:ext uri="{FF2B5EF4-FFF2-40B4-BE49-F238E27FC236}">
                <a16:creationId xmlns:a16="http://schemas.microsoft.com/office/drawing/2014/main" id="{A0EA6170-B5F0-4421-8CB6-3A1773CA2694}"/>
              </a:ext>
            </a:extLst>
          </p:cNvPr>
          <p:cNvSpPr/>
          <p:nvPr/>
        </p:nvSpPr>
        <p:spPr>
          <a:xfrm>
            <a:off x="4603239" y="1372645"/>
            <a:ext cx="4796256" cy="511555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C388A117-2E9A-47DA-A834-EE9D7C125A81}"/>
              </a:ext>
            </a:extLst>
          </p:cNvPr>
          <p:cNvSpPr/>
          <p:nvPr/>
        </p:nvSpPr>
        <p:spPr>
          <a:xfrm>
            <a:off x="4919382" y="4113753"/>
            <a:ext cx="2223246" cy="6734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Settings</a:t>
            </a:r>
            <a:endParaRPr kumimoji="1" lang="ja-JP" altLang="en-US"/>
          </a:p>
        </p:txBody>
      </p:sp>
      <p:sp>
        <p:nvSpPr>
          <p:cNvPr id="9" name="正方形/長方形 8">
            <a:extLst>
              <a:ext uri="{FF2B5EF4-FFF2-40B4-BE49-F238E27FC236}">
                <a16:creationId xmlns:a16="http://schemas.microsoft.com/office/drawing/2014/main" id="{219B584D-8E3D-4576-8074-D8014EA66483}"/>
              </a:ext>
            </a:extLst>
          </p:cNvPr>
          <p:cNvSpPr/>
          <p:nvPr/>
        </p:nvSpPr>
        <p:spPr>
          <a:xfrm>
            <a:off x="4919381" y="4865743"/>
            <a:ext cx="2223245" cy="6734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Properties</a:t>
            </a:r>
            <a:endParaRPr kumimoji="1" lang="ja-JP" altLang="en-US"/>
          </a:p>
        </p:txBody>
      </p:sp>
      <p:sp>
        <p:nvSpPr>
          <p:cNvPr id="10" name="正方形/長方形 9">
            <a:extLst>
              <a:ext uri="{FF2B5EF4-FFF2-40B4-BE49-F238E27FC236}">
                <a16:creationId xmlns:a16="http://schemas.microsoft.com/office/drawing/2014/main" id="{5EAE948B-139E-487B-9A42-06271881C2A5}"/>
              </a:ext>
            </a:extLst>
          </p:cNvPr>
          <p:cNvSpPr/>
          <p:nvPr/>
        </p:nvSpPr>
        <p:spPr>
          <a:xfrm>
            <a:off x="4919382" y="1656080"/>
            <a:ext cx="2223247" cy="23780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Measurements</a:t>
            </a:r>
            <a:endParaRPr kumimoji="1" lang="ja-JP" altLang="en-US"/>
          </a:p>
        </p:txBody>
      </p:sp>
      <p:sp>
        <p:nvSpPr>
          <p:cNvPr id="2" name="正方形/長方形 1">
            <a:extLst>
              <a:ext uri="{FF2B5EF4-FFF2-40B4-BE49-F238E27FC236}">
                <a16:creationId xmlns:a16="http://schemas.microsoft.com/office/drawing/2014/main" id="{947BB753-FDF4-4F01-9C79-C49CF628A0B8}"/>
              </a:ext>
            </a:extLst>
          </p:cNvPr>
          <p:cNvSpPr/>
          <p:nvPr/>
        </p:nvSpPr>
        <p:spPr>
          <a:xfrm>
            <a:off x="5230906" y="2086387"/>
            <a:ext cx="1600200" cy="5378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Telemetry</a:t>
            </a:r>
            <a:endParaRPr kumimoji="1" lang="ja-JP" altLang="en-US"/>
          </a:p>
        </p:txBody>
      </p:sp>
      <p:sp>
        <p:nvSpPr>
          <p:cNvPr id="6" name="正方形/長方形 5">
            <a:extLst>
              <a:ext uri="{FF2B5EF4-FFF2-40B4-BE49-F238E27FC236}">
                <a16:creationId xmlns:a16="http://schemas.microsoft.com/office/drawing/2014/main" id="{DEBDBCD8-67F0-48B0-8DC9-7D620BDDCB8E}"/>
              </a:ext>
            </a:extLst>
          </p:cNvPr>
          <p:cNvSpPr/>
          <p:nvPr/>
        </p:nvSpPr>
        <p:spPr>
          <a:xfrm>
            <a:off x="5230906" y="2703905"/>
            <a:ext cx="1600200" cy="5378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State</a:t>
            </a:r>
            <a:endParaRPr kumimoji="1" lang="ja-JP" altLang="en-US"/>
          </a:p>
        </p:txBody>
      </p:sp>
      <p:sp>
        <p:nvSpPr>
          <p:cNvPr id="7" name="正方形/長方形 6">
            <a:extLst>
              <a:ext uri="{FF2B5EF4-FFF2-40B4-BE49-F238E27FC236}">
                <a16:creationId xmlns:a16="http://schemas.microsoft.com/office/drawing/2014/main" id="{441F84E3-2320-4ED2-BA4B-391DB09A89C0}"/>
              </a:ext>
            </a:extLst>
          </p:cNvPr>
          <p:cNvSpPr/>
          <p:nvPr/>
        </p:nvSpPr>
        <p:spPr>
          <a:xfrm>
            <a:off x="5230906" y="3321423"/>
            <a:ext cx="1600200" cy="53788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Event</a:t>
            </a:r>
            <a:endParaRPr kumimoji="1" lang="ja-JP" altLang="en-US"/>
          </a:p>
        </p:txBody>
      </p:sp>
      <p:sp>
        <p:nvSpPr>
          <p:cNvPr id="11" name="正方形/長方形 10">
            <a:extLst>
              <a:ext uri="{FF2B5EF4-FFF2-40B4-BE49-F238E27FC236}">
                <a16:creationId xmlns:a16="http://schemas.microsoft.com/office/drawing/2014/main" id="{1B5EA519-8706-4EDD-A120-AE5C8E9A972E}"/>
              </a:ext>
            </a:extLst>
          </p:cNvPr>
          <p:cNvSpPr/>
          <p:nvPr/>
        </p:nvSpPr>
        <p:spPr>
          <a:xfrm>
            <a:off x="4919380" y="5617733"/>
            <a:ext cx="2223245" cy="673400"/>
          </a:xfrm>
          <a:prstGeom prst="rect">
            <a:avLst/>
          </a:prstGeom>
          <a:solidFill>
            <a:srgbClr val="FF6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Commands</a:t>
            </a:r>
            <a:endParaRPr kumimoji="1" lang="ja-JP" altLang="en-US"/>
          </a:p>
        </p:txBody>
      </p:sp>
      <p:sp>
        <p:nvSpPr>
          <p:cNvPr id="12" name="正方形/長方形 11">
            <a:extLst>
              <a:ext uri="{FF2B5EF4-FFF2-40B4-BE49-F238E27FC236}">
                <a16:creationId xmlns:a16="http://schemas.microsoft.com/office/drawing/2014/main" id="{DBD9413B-9AA8-4236-A787-6CB49BF58C2B}"/>
              </a:ext>
            </a:extLst>
          </p:cNvPr>
          <p:cNvSpPr/>
          <p:nvPr/>
        </p:nvSpPr>
        <p:spPr>
          <a:xfrm>
            <a:off x="2514599" y="2697301"/>
            <a:ext cx="1634778" cy="700923"/>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D2C messages</a:t>
            </a:r>
            <a:endParaRPr kumimoji="1" lang="ja-JP" altLang="en-US">
              <a:solidFill>
                <a:schemeClr val="tx1"/>
              </a:solidFill>
            </a:endParaRPr>
          </a:p>
        </p:txBody>
      </p:sp>
      <p:sp>
        <p:nvSpPr>
          <p:cNvPr id="15" name="正方形/長方形 14">
            <a:extLst>
              <a:ext uri="{FF2B5EF4-FFF2-40B4-BE49-F238E27FC236}">
                <a16:creationId xmlns:a16="http://schemas.microsoft.com/office/drawing/2014/main" id="{199ABD00-5C48-430D-97B8-FF8ED7CD8DFA}"/>
              </a:ext>
            </a:extLst>
          </p:cNvPr>
          <p:cNvSpPr/>
          <p:nvPr/>
        </p:nvSpPr>
        <p:spPr>
          <a:xfrm>
            <a:off x="2514599" y="4117821"/>
            <a:ext cx="1634778" cy="1499912"/>
          </a:xfrm>
          <a:prstGeom prst="rect">
            <a:avLst/>
          </a:prstGeom>
          <a:solidFill>
            <a:srgbClr val="E2F0D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solidFill>
                  <a:schemeClr val="tx1"/>
                </a:solidFill>
              </a:rPr>
              <a:t>DeviceTwin</a:t>
            </a:r>
            <a:endParaRPr kumimoji="1" lang="ja-JP" altLang="en-US">
              <a:solidFill>
                <a:schemeClr val="tx1"/>
              </a:solidFill>
            </a:endParaRPr>
          </a:p>
        </p:txBody>
      </p:sp>
      <p:sp>
        <p:nvSpPr>
          <p:cNvPr id="16" name="正方形/長方形 15">
            <a:extLst>
              <a:ext uri="{FF2B5EF4-FFF2-40B4-BE49-F238E27FC236}">
                <a16:creationId xmlns:a16="http://schemas.microsoft.com/office/drawing/2014/main" id="{0228385F-0FEE-41BD-8286-34FCF4B75CA5}"/>
              </a:ext>
            </a:extLst>
          </p:cNvPr>
          <p:cNvSpPr/>
          <p:nvPr/>
        </p:nvSpPr>
        <p:spPr>
          <a:xfrm>
            <a:off x="2632654" y="4519887"/>
            <a:ext cx="1397873" cy="464256"/>
          </a:xfrm>
          <a:prstGeom prst="rect">
            <a:avLst/>
          </a:prstGeom>
          <a:solidFill>
            <a:srgbClr val="A9D1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Desired</a:t>
            </a:r>
            <a:endParaRPr kumimoji="1" lang="ja-JP" altLang="en-US">
              <a:solidFill>
                <a:schemeClr val="tx1"/>
              </a:solidFill>
            </a:endParaRPr>
          </a:p>
        </p:txBody>
      </p:sp>
      <p:sp>
        <p:nvSpPr>
          <p:cNvPr id="17" name="正方形/長方形 16">
            <a:extLst>
              <a:ext uri="{FF2B5EF4-FFF2-40B4-BE49-F238E27FC236}">
                <a16:creationId xmlns:a16="http://schemas.microsoft.com/office/drawing/2014/main" id="{060B3028-55C1-4923-8072-3AF39D7C47D4}"/>
              </a:ext>
            </a:extLst>
          </p:cNvPr>
          <p:cNvSpPr/>
          <p:nvPr/>
        </p:nvSpPr>
        <p:spPr>
          <a:xfrm>
            <a:off x="2632654" y="5068810"/>
            <a:ext cx="1397873" cy="464256"/>
          </a:xfrm>
          <a:prstGeom prst="rect">
            <a:avLst/>
          </a:prstGeom>
          <a:solidFill>
            <a:srgbClr val="A9D18E"/>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Reported</a:t>
            </a:r>
            <a:endParaRPr kumimoji="1" lang="ja-JP" altLang="en-US">
              <a:solidFill>
                <a:schemeClr val="tx1"/>
              </a:solidFill>
            </a:endParaRPr>
          </a:p>
        </p:txBody>
      </p:sp>
      <p:cxnSp>
        <p:nvCxnSpPr>
          <p:cNvPr id="18" name="直線矢印コネクタ 17">
            <a:extLst>
              <a:ext uri="{FF2B5EF4-FFF2-40B4-BE49-F238E27FC236}">
                <a16:creationId xmlns:a16="http://schemas.microsoft.com/office/drawing/2014/main" id="{BA449155-7EA0-4E36-8642-5D27B846D634}"/>
              </a:ext>
            </a:extLst>
          </p:cNvPr>
          <p:cNvCxnSpPr>
            <a:cxnSpLocks/>
            <a:stCxn id="12" idx="3"/>
          </p:cNvCxnSpPr>
          <p:nvPr/>
        </p:nvCxnSpPr>
        <p:spPr>
          <a:xfrm>
            <a:off x="4149377" y="3047763"/>
            <a:ext cx="770003"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0" name="直線矢印コネクタ 19">
            <a:extLst>
              <a:ext uri="{FF2B5EF4-FFF2-40B4-BE49-F238E27FC236}">
                <a16:creationId xmlns:a16="http://schemas.microsoft.com/office/drawing/2014/main" id="{3CBC583E-7B95-4CAC-8C16-7EFBF7F53260}"/>
              </a:ext>
            </a:extLst>
          </p:cNvPr>
          <p:cNvCxnSpPr>
            <a:cxnSpLocks/>
            <a:stCxn id="8" idx="1"/>
            <a:endCxn id="16" idx="3"/>
          </p:cNvCxnSpPr>
          <p:nvPr/>
        </p:nvCxnSpPr>
        <p:spPr>
          <a:xfrm rot="10800000" flipV="1">
            <a:off x="4030528" y="4450453"/>
            <a:ext cx="888855" cy="301562"/>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4" name="直線矢印コネクタ 19">
            <a:extLst>
              <a:ext uri="{FF2B5EF4-FFF2-40B4-BE49-F238E27FC236}">
                <a16:creationId xmlns:a16="http://schemas.microsoft.com/office/drawing/2014/main" id="{BACCDE2A-4CD4-4650-8C5B-C7047E11FDAA}"/>
              </a:ext>
            </a:extLst>
          </p:cNvPr>
          <p:cNvCxnSpPr>
            <a:cxnSpLocks/>
            <a:stCxn id="17" idx="3"/>
            <a:endCxn id="9" idx="1"/>
          </p:cNvCxnSpPr>
          <p:nvPr/>
        </p:nvCxnSpPr>
        <p:spPr>
          <a:xfrm flipV="1">
            <a:off x="4030527" y="5202443"/>
            <a:ext cx="888854" cy="98495"/>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線矢印コネクタ 19">
            <a:extLst>
              <a:ext uri="{FF2B5EF4-FFF2-40B4-BE49-F238E27FC236}">
                <a16:creationId xmlns:a16="http://schemas.microsoft.com/office/drawing/2014/main" id="{F603D09C-B28D-4AED-8F8D-CA1569E28E82}"/>
              </a:ext>
            </a:extLst>
          </p:cNvPr>
          <p:cNvCxnSpPr>
            <a:cxnSpLocks/>
            <a:stCxn id="17" idx="3"/>
          </p:cNvCxnSpPr>
          <p:nvPr/>
        </p:nvCxnSpPr>
        <p:spPr>
          <a:xfrm>
            <a:off x="4030527" y="5300938"/>
            <a:ext cx="888853" cy="487832"/>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33" name="正方形/長方形 32">
            <a:extLst>
              <a:ext uri="{FF2B5EF4-FFF2-40B4-BE49-F238E27FC236}">
                <a16:creationId xmlns:a16="http://schemas.microsoft.com/office/drawing/2014/main" id="{B3C2ABB4-8292-44AC-9B4F-3B93C26B402D}"/>
              </a:ext>
            </a:extLst>
          </p:cNvPr>
          <p:cNvSpPr/>
          <p:nvPr/>
        </p:nvSpPr>
        <p:spPr>
          <a:xfrm rot="16200000">
            <a:off x="-1560489" y="3336336"/>
            <a:ext cx="5410924" cy="906266"/>
          </a:xfrm>
          <a:prstGeom prst="rect">
            <a:avLst/>
          </a:prstGeom>
          <a:solidFill>
            <a:srgbClr val="E2F0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a:solidFill>
                  <a:schemeClr val="tx1"/>
                </a:solidFill>
              </a:rPr>
              <a:t>Physical Device</a:t>
            </a:r>
            <a:endParaRPr lang="ja-JP" altLang="en-US">
              <a:solidFill>
                <a:schemeClr val="tx1"/>
              </a:solidFill>
            </a:endParaRPr>
          </a:p>
        </p:txBody>
      </p:sp>
      <p:cxnSp>
        <p:nvCxnSpPr>
          <p:cNvPr id="34" name="直線矢印コネクタ 19">
            <a:extLst>
              <a:ext uri="{FF2B5EF4-FFF2-40B4-BE49-F238E27FC236}">
                <a16:creationId xmlns:a16="http://schemas.microsoft.com/office/drawing/2014/main" id="{C24AC691-EDA9-46D2-B186-1FF839295641}"/>
              </a:ext>
            </a:extLst>
          </p:cNvPr>
          <p:cNvCxnSpPr>
            <a:cxnSpLocks/>
            <a:stCxn id="16" idx="1"/>
          </p:cNvCxnSpPr>
          <p:nvPr/>
        </p:nvCxnSpPr>
        <p:spPr>
          <a:xfrm flipH="1">
            <a:off x="1598107" y="4752015"/>
            <a:ext cx="103454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7" name="直線矢印コネクタ 19">
            <a:extLst>
              <a:ext uri="{FF2B5EF4-FFF2-40B4-BE49-F238E27FC236}">
                <a16:creationId xmlns:a16="http://schemas.microsoft.com/office/drawing/2014/main" id="{8C15AE30-B635-45AF-9A92-C897157A2F14}"/>
              </a:ext>
            </a:extLst>
          </p:cNvPr>
          <p:cNvCxnSpPr>
            <a:cxnSpLocks/>
            <a:endCxn id="17" idx="1"/>
          </p:cNvCxnSpPr>
          <p:nvPr/>
        </p:nvCxnSpPr>
        <p:spPr>
          <a:xfrm>
            <a:off x="1598107" y="5300938"/>
            <a:ext cx="1034547"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1" name="直線矢印コネクタ 19">
            <a:extLst>
              <a:ext uri="{FF2B5EF4-FFF2-40B4-BE49-F238E27FC236}">
                <a16:creationId xmlns:a16="http://schemas.microsoft.com/office/drawing/2014/main" id="{9D0145E9-45D6-43FA-B17A-F626AC1ECA55}"/>
              </a:ext>
            </a:extLst>
          </p:cNvPr>
          <p:cNvCxnSpPr>
            <a:cxnSpLocks/>
            <a:endCxn id="12" idx="1"/>
          </p:cNvCxnSpPr>
          <p:nvPr/>
        </p:nvCxnSpPr>
        <p:spPr>
          <a:xfrm>
            <a:off x="1598107" y="3047763"/>
            <a:ext cx="916492"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線矢印コネクタ 19">
            <a:extLst>
              <a:ext uri="{FF2B5EF4-FFF2-40B4-BE49-F238E27FC236}">
                <a16:creationId xmlns:a16="http://schemas.microsoft.com/office/drawing/2014/main" id="{C7FEBCC6-C6E0-4E2E-8501-E6921E03ED3C}"/>
              </a:ext>
            </a:extLst>
          </p:cNvPr>
          <p:cNvCxnSpPr>
            <a:cxnSpLocks/>
          </p:cNvCxnSpPr>
          <p:nvPr/>
        </p:nvCxnSpPr>
        <p:spPr>
          <a:xfrm flipH="1">
            <a:off x="1598107" y="6096721"/>
            <a:ext cx="3321275" cy="0"/>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7" name="Picture 4" descr="é¢é£ç»å">
            <a:extLst>
              <a:ext uri="{FF2B5EF4-FFF2-40B4-BE49-F238E27FC236}">
                <a16:creationId xmlns:a16="http://schemas.microsoft.com/office/drawing/2014/main" id="{C9113320-7D17-4D09-905B-759D6F1415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097" y="1063226"/>
            <a:ext cx="632283" cy="632283"/>
          </a:xfrm>
          <a:prstGeom prst="rect">
            <a:avLst/>
          </a:prstGeom>
          <a:noFill/>
          <a:extLst>
            <a:ext uri="{909E8E84-426E-40DD-AFC4-6F175D3DCCD1}">
              <a14:hiddenFill xmlns:a14="http://schemas.microsoft.com/office/drawing/2010/main">
                <a:solidFill>
                  <a:srgbClr val="FFFFFF"/>
                </a:solidFill>
              </a14:hiddenFill>
            </a:ext>
          </a:extLst>
        </p:spPr>
      </p:pic>
      <p:sp>
        <p:nvSpPr>
          <p:cNvPr id="46" name="テキスト ボックス 45">
            <a:extLst>
              <a:ext uri="{FF2B5EF4-FFF2-40B4-BE49-F238E27FC236}">
                <a16:creationId xmlns:a16="http://schemas.microsoft.com/office/drawing/2014/main" id="{4E470925-E2AA-4B60-A40B-5181901E460D}"/>
              </a:ext>
            </a:extLst>
          </p:cNvPr>
          <p:cNvSpPr txBox="1"/>
          <p:nvPr/>
        </p:nvSpPr>
        <p:spPr>
          <a:xfrm>
            <a:off x="4919380" y="1194701"/>
            <a:ext cx="1308371" cy="369332"/>
          </a:xfrm>
          <a:prstGeom prst="rect">
            <a:avLst/>
          </a:prstGeom>
          <a:solidFill>
            <a:schemeClr val="bg1"/>
          </a:solidFill>
        </p:spPr>
        <p:txBody>
          <a:bodyPr wrap="none" rtlCol="0">
            <a:spAutoFit/>
          </a:bodyPr>
          <a:lstStyle/>
          <a:p>
            <a:r>
              <a:rPr lang="en-US" altLang="ja-JP"/>
              <a:t>IoT Central</a:t>
            </a:r>
            <a:endParaRPr kumimoji="1" lang="ja-JP" altLang="en-US"/>
          </a:p>
        </p:txBody>
      </p:sp>
      <p:sp>
        <p:nvSpPr>
          <p:cNvPr id="56" name="正方形/長方形 55">
            <a:extLst>
              <a:ext uri="{FF2B5EF4-FFF2-40B4-BE49-F238E27FC236}">
                <a16:creationId xmlns:a16="http://schemas.microsoft.com/office/drawing/2014/main" id="{9DADADBF-1F65-4076-A531-2C48C511D669}"/>
              </a:ext>
            </a:extLst>
          </p:cNvPr>
          <p:cNvSpPr/>
          <p:nvPr/>
        </p:nvSpPr>
        <p:spPr>
          <a:xfrm>
            <a:off x="7524899" y="4180326"/>
            <a:ext cx="1600200" cy="629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Analytics</a:t>
            </a:r>
            <a:endParaRPr kumimoji="1" lang="ja-JP" altLang="en-US"/>
          </a:p>
        </p:txBody>
      </p:sp>
      <p:sp>
        <p:nvSpPr>
          <p:cNvPr id="57" name="正方形/長方形 56">
            <a:extLst>
              <a:ext uri="{FF2B5EF4-FFF2-40B4-BE49-F238E27FC236}">
                <a16:creationId xmlns:a16="http://schemas.microsoft.com/office/drawing/2014/main" id="{62A811C6-CDEA-425B-BBF1-EEC86E343B23}"/>
              </a:ext>
            </a:extLst>
          </p:cNvPr>
          <p:cNvSpPr/>
          <p:nvPr/>
        </p:nvSpPr>
        <p:spPr>
          <a:xfrm>
            <a:off x="7524899" y="4899218"/>
            <a:ext cx="1600200" cy="629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Jobs</a:t>
            </a:r>
            <a:endParaRPr kumimoji="1" lang="ja-JP" altLang="en-US"/>
          </a:p>
        </p:txBody>
      </p:sp>
      <p:sp>
        <p:nvSpPr>
          <p:cNvPr id="58" name="正方形/長方形 57">
            <a:extLst>
              <a:ext uri="{FF2B5EF4-FFF2-40B4-BE49-F238E27FC236}">
                <a16:creationId xmlns:a16="http://schemas.microsoft.com/office/drawing/2014/main" id="{CEADA21F-EF75-400A-B1F1-E17748F16ADC}"/>
              </a:ext>
            </a:extLst>
          </p:cNvPr>
          <p:cNvSpPr/>
          <p:nvPr/>
        </p:nvSpPr>
        <p:spPr>
          <a:xfrm>
            <a:off x="7524899" y="1701486"/>
            <a:ext cx="1600200" cy="6299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Data </a:t>
            </a:r>
            <a:r>
              <a:rPr lang="en-US" altLang="ja-JP">
                <a:solidFill>
                  <a:schemeClr val="tx1"/>
                </a:solidFill>
              </a:rPr>
              <a:t>Export</a:t>
            </a:r>
            <a:endParaRPr kumimoji="1" lang="ja-JP" altLang="en-US">
              <a:solidFill>
                <a:schemeClr val="tx1"/>
              </a:solidFill>
            </a:endParaRPr>
          </a:p>
        </p:txBody>
      </p:sp>
      <p:sp>
        <p:nvSpPr>
          <p:cNvPr id="59" name="正方形/長方形 58">
            <a:extLst>
              <a:ext uri="{FF2B5EF4-FFF2-40B4-BE49-F238E27FC236}">
                <a16:creationId xmlns:a16="http://schemas.microsoft.com/office/drawing/2014/main" id="{89B0CF7D-28F4-48C5-B90F-E8F501A8F596}"/>
              </a:ext>
            </a:extLst>
          </p:cNvPr>
          <p:cNvSpPr/>
          <p:nvPr/>
        </p:nvSpPr>
        <p:spPr>
          <a:xfrm>
            <a:off x="7524899" y="2436354"/>
            <a:ext cx="1600200" cy="6299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tx1"/>
                </a:solidFill>
              </a:rPr>
              <a:t>Rules</a:t>
            </a:r>
            <a:endParaRPr kumimoji="1" lang="ja-JP" altLang="en-US">
              <a:solidFill>
                <a:schemeClr val="tx1"/>
              </a:solidFill>
            </a:endParaRPr>
          </a:p>
        </p:txBody>
      </p:sp>
      <p:cxnSp>
        <p:nvCxnSpPr>
          <p:cNvPr id="60" name="直線矢印コネクタ 59">
            <a:extLst>
              <a:ext uri="{FF2B5EF4-FFF2-40B4-BE49-F238E27FC236}">
                <a16:creationId xmlns:a16="http://schemas.microsoft.com/office/drawing/2014/main" id="{6DBCBB46-8B2E-474C-B87D-FB3A2ACB9148}"/>
              </a:ext>
            </a:extLst>
          </p:cNvPr>
          <p:cNvCxnSpPr>
            <a:cxnSpLocks/>
            <a:stCxn id="2" idx="3"/>
            <a:endCxn id="59" idx="1"/>
          </p:cNvCxnSpPr>
          <p:nvPr/>
        </p:nvCxnSpPr>
        <p:spPr>
          <a:xfrm>
            <a:off x="6831106" y="2355329"/>
            <a:ext cx="693793" cy="395985"/>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3" name="直線矢印コネクタ 59">
            <a:extLst>
              <a:ext uri="{FF2B5EF4-FFF2-40B4-BE49-F238E27FC236}">
                <a16:creationId xmlns:a16="http://schemas.microsoft.com/office/drawing/2014/main" id="{B893194F-FAA2-46F1-9CA4-3249BFAA0F08}"/>
              </a:ext>
            </a:extLst>
          </p:cNvPr>
          <p:cNvCxnSpPr>
            <a:cxnSpLocks/>
            <a:stCxn id="7" idx="3"/>
            <a:endCxn id="59" idx="1"/>
          </p:cNvCxnSpPr>
          <p:nvPr/>
        </p:nvCxnSpPr>
        <p:spPr>
          <a:xfrm flipV="1">
            <a:off x="6831106" y="2751314"/>
            <a:ext cx="693793" cy="839051"/>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0" name="正方形/長方形 69">
            <a:extLst>
              <a:ext uri="{FF2B5EF4-FFF2-40B4-BE49-F238E27FC236}">
                <a16:creationId xmlns:a16="http://schemas.microsoft.com/office/drawing/2014/main" id="{30FF891A-610A-4F52-BCB6-B3E6FDCDEA23}"/>
              </a:ext>
            </a:extLst>
          </p:cNvPr>
          <p:cNvSpPr/>
          <p:nvPr/>
        </p:nvSpPr>
        <p:spPr>
          <a:xfrm>
            <a:off x="9939858" y="3102688"/>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Email</a:t>
            </a:r>
            <a:endParaRPr kumimoji="1" lang="ja-JP" altLang="en-US">
              <a:solidFill>
                <a:schemeClr val="bg1"/>
              </a:solidFill>
            </a:endParaRPr>
          </a:p>
        </p:txBody>
      </p:sp>
      <p:sp>
        <p:nvSpPr>
          <p:cNvPr id="71" name="正方形/長方形 70">
            <a:extLst>
              <a:ext uri="{FF2B5EF4-FFF2-40B4-BE49-F238E27FC236}">
                <a16:creationId xmlns:a16="http://schemas.microsoft.com/office/drawing/2014/main" id="{8B7E3436-B6F9-47A4-993D-EAA1D652CA06}"/>
              </a:ext>
            </a:extLst>
          </p:cNvPr>
          <p:cNvSpPr/>
          <p:nvPr/>
        </p:nvSpPr>
        <p:spPr>
          <a:xfrm>
            <a:off x="9939858" y="3799841"/>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Webhook</a:t>
            </a:r>
            <a:endParaRPr kumimoji="1" lang="ja-JP" altLang="en-US">
              <a:solidFill>
                <a:schemeClr val="bg1"/>
              </a:solidFill>
            </a:endParaRPr>
          </a:p>
        </p:txBody>
      </p:sp>
      <p:sp>
        <p:nvSpPr>
          <p:cNvPr id="72" name="正方形/長方形 71">
            <a:extLst>
              <a:ext uri="{FF2B5EF4-FFF2-40B4-BE49-F238E27FC236}">
                <a16:creationId xmlns:a16="http://schemas.microsoft.com/office/drawing/2014/main" id="{89BD0080-F4C9-4934-95E8-E240278BCF3A}"/>
              </a:ext>
            </a:extLst>
          </p:cNvPr>
          <p:cNvSpPr/>
          <p:nvPr/>
        </p:nvSpPr>
        <p:spPr>
          <a:xfrm>
            <a:off x="9939858" y="4489224"/>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Functions</a:t>
            </a:r>
            <a:endParaRPr kumimoji="1" lang="ja-JP" altLang="en-US">
              <a:solidFill>
                <a:schemeClr val="bg1"/>
              </a:solidFill>
            </a:endParaRPr>
          </a:p>
        </p:txBody>
      </p:sp>
      <p:sp>
        <p:nvSpPr>
          <p:cNvPr id="73" name="正方形/長方形 72">
            <a:extLst>
              <a:ext uri="{FF2B5EF4-FFF2-40B4-BE49-F238E27FC236}">
                <a16:creationId xmlns:a16="http://schemas.microsoft.com/office/drawing/2014/main" id="{0F545873-FBFA-442F-9B6E-A4B777AADDDF}"/>
              </a:ext>
            </a:extLst>
          </p:cNvPr>
          <p:cNvSpPr/>
          <p:nvPr/>
        </p:nvSpPr>
        <p:spPr>
          <a:xfrm>
            <a:off x="9939858" y="5178607"/>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Logic Apps</a:t>
            </a:r>
            <a:endParaRPr kumimoji="1" lang="ja-JP" altLang="en-US">
              <a:solidFill>
                <a:schemeClr val="bg1"/>
              </a:solidFill>
            </a:endParaRPr>
          </a:p>
        </p:txBody>
      </p:sp>
      <p:sp>
        <p:nvSpPr>
          <p:cNvPr id="74" name="正方形/長方形 73">
            <a:extLst>
              <a:ext uri="{FF2B5EF4-FFF2-40B4-BE49-F238E27FC236}">
                <a16:creationId xmlns:a16="http://schemas.microsoft.com/office/drawing/2014/main" id="{52DBE0FF-9EAB-4E50-9F6B-A98604207FFF}"/>
              </a:ext>
            </a:extLst>
          </p:cNvPr>
          <p:cNvSpPr/>
          <p:nvPr/>
        </p:nvSpPr>
        <p:spPr>
          <a:xfrm>
            <a:off x="9939858" y="5862188"/>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Flow</a:t>
            </a:r>
            <a:endParaRPr kumimoji="1" lang="ja-JP" altLang="en-US">
              <a:solidFill>
                <a:schemeClr val="bg1"/>
              </a:solidFill>
            </a:endParaRPr>
          </a:p>
        </p:txBody>
      </p:sp>
      <p:cxnSp>
        <p:nvCxnSpPr>
          <p:cNvPr id="75" name="直線矢印コネクタ 74">
            <a:extLst>
              <a:ext uri="{FF2B5EF4-FFF2-40B4-BE49-F238E27FC236}">
                <a16:creationId xmlns:a16="http://schemas.microsoft.com/office/drawing/2014/main" id="{95ADCBAF-F19F-43D4-831F-C48CE277394F}"/>
              </a:ext>
            </a:extLst>
          </p:cNvPr>
          <p:cNvCxnSpPr>
            <a:cxnSpLocks/>
            <a:stCxn id="59" idx="3"/>
            <a:endCxn id="83" idx="1"/>
          </p:cNvCxnSpPr>
          <p:nvPr/>
        </p:nvCxnSpPr>
        <p:spPr>
          <a:xfrm>
            <a:off x="9125099" y="2751314"/>
            <a:ext cx="665482" cy="2046925"/>
          </a:xfrm>
          <a:prstGeom prst="bentConnector3">
            <a:avLst>
              <a:gd name="adj1" fmla="val 50000"/>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78" name="正方形/長方形 77">
            <a:extLst>
              <a:ext uri="{FF2B5EF4-FFF2-40B4-BE49-F238E27FC236}">
                <a16:creationId xmlns:a16="http://schemas.microsoft.com/office/drawing/2014/main" id="{EA147A45-2A6A-4BA4-84F9-5D2D172EB932}"/>
              </a:ext>
            </a:extLst>
          </p:cNvPr>
          <p:cNvSpPr/>
          <p:nvPr/>
        </p:nvSpPr>
        <p:spPr>
          <a:xfrm>
            <a:off x="9939858" y="1695509"/>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Storage</a:t>
            </a:r>
            <a:endParaRPr kumimoji="1" lang="ja-JP" altLang="en-US">
              <a:solidFill>
                <a:schemeClr val="bg1"/>
              </a:solidFill>
            </a:endParaRPr>
          </a:p>
        </p:txBody>
      </p:sp>
      <p:cxnSp>
        <p:nvCxnSpPr>
          <p:cNvPr id="79" name="直線矢印コネクタ 59">
            <a:extLst>
              <a:ext uri="{FF2B5EF4-FFF2-40B4-BE49-F238E27FC236}">
                <a16:creationId xmlns:a16="http://schemas.microsoft.com/office/drawing/2014/main" id="{EF70A634-7711-4992-947C-05994D2D2483}"/>
              </a:ext>
            </a:extLst>
          </p:cNvPr>
          <p:cNvCxnSpPr>
            <a:cxnSpLocks/>
            <a:stCxn id="58" idx="3"/>
            <a:endCxn id="78" idx="1"/>
          </p:cNvCxnSpPr>
          <p:nvPr/>
        </p:nvCxnSpPr>
        <p:spPr>
          <a:xfrm flipV="1">
            <a:off x="9125099" y="2010469"/>
            <a:ext cx="814759" cy="5977"/>
          </a:xfrm>
          <a:prstGeom prst="straightConnector1">
            <a:avLst/>
          </a:prstGeom>
          <a:ln w="381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80" name="正方形/長方形 79">
            <a:extLst>
              <a:ext uri="{FF2B5EF4-FFF2-40B4-BE49-F238E27FC236}">
                <a16:creationId xmlns:a16="http://schemas.microsoft.com/office/drawing/2014/main" id="{EA7E1FBD-5412-4D13-B48C-511DA00B51F6}"/>
              </a:ext>
            </a:extLst>
          </p:cNvPr>
          <p:cNvSpPr/>
          <p:nvPr/>
        </p:nvSpPr>
        <p:spPr>
          <a:xfrm>
            <a:off x="12773974" y="1767179"/>
            <a:ext cx="1600200" cy="62992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solidFill>
                  <a:schemeClr val="bg1"/>
                </a:solidFill>
              </a:rPr>
              <a:t>Storage</a:t>
            </a:r>
            <a:endParaRPr kumimoji="1" lang="ja-JP" altLang="en-US">
              <a:solidFill>
                <a:schemeClr val="bg1"/>
              </a:solidFill>
            </a:endParaRPr>
          </a:p>
        </p:txBody>
      </p:sp>
      <p:sp>
        <p:nvSpPr>
          <p:cNvPr id="83" name="左大かっこ 82">
            <a:extLst>
              <a:ext uri="{FF2B5EF4-FFF2-40B4-BE49-F238E27FC236}">
                <a16:creationId xmlns:a16="http://schemas.microsoft.com/office/drawing/2014/main" id="{BB405AAA-E6B3-48BF-9DC7-0A0B2BC653AE}"/>
              </a:ext>
            </a:extLst>
          </p:cNvPr>
          <p:cNvSpPr/>
          <p:nvPr/>
        </p:nvSpPr>
        <p:spPr>
          <a:xfrm>
            <a:off x="9790581" y="2993974"/>
            <a:ext cx="134224" cy="3608529"/>
          </a:xfrm>
          <a:prstGeom prst="leftBracket">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88" name="正方形/長方形 87">
            <a:extLst>
              <a:ext uri="{FF2B5EF4-FFF2-40B4-BE49-F238E27FC236}">
                <a16:creationId xmlns:a16="http://schemas.microsoft.com/office/drawing/2014/main" id="{C97E39AF-BA21-48B9-BEB4-83BA9C9FECA6}"/>
              </a:ext>
            </a:extLst>
          </p:cNvPr>
          <p:cNvSpPr/>
          <p:nvPr/>
        </p:nvSpPr>
        <p:spPr>
          <a:xfrm>
            <a:off x="7524899" y="5618110"/>
            <a:ext cx="1600200" cy="6299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Dashboard</a:t>
            </a:r>
            <a:endParaRPr kumimoji="1" lang="ja-JP" altLang="en-US"/>
          </a:p>
        </p:txBody>
      </p:sp>
      <p:sp>
        <p:nvSpPr>
          <p:cNvPr id="3" name="タイトル 2">
            <a:extLst>
              <a:ext uri="{FF2B5EF4-FFF2-40B4-BE49-F238E27FC236}">
                <a16:creationId xmlns:a16="http://schemas.microsoft.com/office/drawing/2014/main" id="{D18B35B6-25CD-497B-B4D9-0326FC6C190C}"/>
              </a:ext>
            </a:extLst>
          </p:cNvPr>
          <p:cNvSpPr>
            <a:spLocks noGrp="1"/>
          </p:cNvSpPr>
          <p:nvPr>
            <p:ph type="title"/>
          </p:nvPr>
        </p:nvSpPr>
        <p:spPr>
          <a:xfrm>
            <a:off x="838200" y="365126"/>
            <a:ext cx="10515600" cy="766864"/>
          </a:xfrm>
        </p:spPr>
        <p:txBody>
          <a:bodyPr/>
          <a:lstStyle/>
          <a:p>
            <a:r>
              <a:rPr kumimoji="1" lang="en-US" altLang="ja-JP"/>
              <a:t>Azure IoT Central</a:t>
            </a:r>
            <a:endParaRPr kumimoji="1" lang="ja-JP" altLang="en-US"/>
          </a:p>
        </p:txBody>
      </p:sp>
    </p:spTree>
    <p:extLst>
      <p:ext uri="{BB962C8B-B14F-4D97-AF65-F5344CB8AC3E}">
        <p14:creationId xmlns:p14="http://schemas.microsoft.com/office/powerpoint/2010/main" val="27651820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81</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5208578" y="3044280"/>
            <a:ext cx="1774845" cy="769441"/>
          </a:xfrm>
          <a:prstGeom prst="rect">
            <a:avLst/>
          </a:prstGeom>
          <a:noFill/>
        </p:spPr>
        <p:txBody>
          <a:bodyPr wrap="none" rtlCol="0">
            <a:spAutoFit/>
          </a:bodyPr>
          <a:lstStyle/>
          <a:p>
            <a:pPr algn="ctr"/>
            <a:r>
              <a:rPr lang="en-US" altLang="ja-JP" sz="4400"/>
              <a:t>Lab#7</a:t>
            </a:r>
            <a:endParaRPr kumimoji="1" lang="ja-JP" altLang="en-US" sz="4400"/>
          </a:p>
        </p:txBody>
      </p:sp>
    </p:spTree>
    <p:extLst>
      <p:ext uri="{BB962C8B-B14F-4D97-AF65-F5344CB8AC3E}">
        <p14:creationId xmlns:p14="http://schemas.microsoft.com/office/powerpoint/2010/main" val="22158581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正方形/長方形 27">
            <a:extLst>
              <a:ext uri="{FF2B5EF4-FFF2-40B4-BE49-F238E27FC236}">
                <a16:creationId xmlns:a16="http://schemas.microsoft.com/office/drawing/2014/main" id="{DDA1387E-B6C3-49D9-9EDF-82C40AC1664F}"/>
              </a:ext>
            </a:extLst>
          </p:cNvPr>
          <p:cNvSpPr/>
          <p:nvPr/>
        </p:nvSpPr>
        <p:spPr>
          <a:xfrm>
            <a:off x="807922" y="1690688"/>
            <a:ext cx="2316388" cy="2092668"/>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en-US" altLang="ja-JP"/>
              <a:t>Azure IoT Central</a:t>
            </a:r>
            <a:endParaRPr kumimoji="1" lang="ja-JP" altLang="en-US"/>
          </a:p>
        </p:txBody>
      </p:sp>
      <p:sp>
        <p:nvSpPr>
          <p:cNvPr id="23" name="正方形/長方形 22">
            <a:extLst>
              <a:ext uri="{FF2B5EF4-FFF2-40B4-BE49-F238E27FC236}">
                <a16:creationId xmlns:a16="http://schemas.microsoft.com/office/drawing/2014/main" id="{B554EA5C-E59F-41C3-A8DC-5A66C504A3D1}"/>
              </a:ext>
            </a:extLst>
          </p:cNvPr>
          <p:cNvSpPr/>
          <p:nvPr/>
        </p:nvSpPr>
        <p:spPr>
          <a:xfrm>
            <a:off x="1133072" y="2134861"/>
            <a:ext cx="1783725" cy="743530"/>
          </a:xfrm>
          <a:prstGeom prst="rect">
            <a:avLst/>
          </a:prstGeom>
          <a:solidFill>
            <a:srgbClr val="006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Azure IoT Hub</a:t>
            </a:r>
            <a:endParaRPr kumimoji="1" lang="ja-JP" altLang="en-US"/>
          </a:p>
        </p:txBody>
      </p:sp>
      <p:sp>
        <p:nvSpPr>
          <p:cNvPr id="2" name="タイトル 1">
            <a:extLst>
              <a:ext uri="{FF2B5EF4-FFF2-40B4-BE49-F238E27FC236}">
                <a16:creationId xmlns:a16="http://schemas.microsoft.com/office/drawing/2014/main" id="{5650A19B-5069-4BCB-92C7-14ED3A8700A1}"/>
              </a:ext>
            </a:extLst>
          </p:cNvPr>
          <p:cNvSpPr>
            <a:spLocks noGrp="1"/>
          </p:cNvSpPr>
          <p:nvPr>
            <p:ph type="title"/>
          </p:nvPr>
        </p:nvSpPr>
        <p:spPr/>
        <p:txBody>
          <a:bodyPr>
            <a:normAutofit/>
          </a:bodyPr>
          <a:lstStyle/>
          <a:p>
            <a:r>
              <a:rPr lang="en-US" altLang="ja-JP"/>
              <a:t>Lab#7 Send to Azure IoT Central w DPS</a:t>
            </a:r>
          </a:p>
        </p:txBody>
      </p:sp>
      <p:sp>
        <p:nvSpPr>
          <p:cNvPr id="3" name="正方形/長方形 2">
            <a:extLst>
              <a:ext uri="{FF2B5EF4-FFF2-40B4-BE49-F238E27FC236}">
                <a16:creationId xmlns:a16="http://schemas.microsoft.com/office/drawing/2014/main" id="{CB4EDD52-2336-46D6-857F-9EBA561564EE}"/>
              </a:ext>
            </a:extLst>
          </p:cNvPr>
          <p:cNvSpPr/>
          <p:nvPr/>
        </p:nvSpPr>
        <p:spPr>
          <a:xfrm>
            <a:off x="7161945" y="2060020"/>
            <a:ext cx="1957590" cy="87480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Computer</a:t>
            </a:r>
            <a:endParaRPr kumimoji="1" lang="ja-JP" altLang="en-US"/>
          </a:p>
        </p:txBody>
      </p:sp>
      <p:sp>
        <p:nvSpPr>
          <p:cNvPr id="4" name="正方形/長方形 3">
            <a:extLst>
              <a:ext uri="{FF2B5EF4-FFF2-40B4-BE49-F238E27FC236}">
                <a16:creationId xmlns:a16="http://schemas.microsoft.com/office/drawing/2014/main" id="{DC866D88-F417-4EDB-9BCC-8BB719DC432D}"/>
              </a:ext>
            </a:extLst>
          </p:cNvPr>
          <p:cNvSpPr/>
          <p:nvPr/>
        </p:nvSpPr>
        <p:spPr>
          <a:xfrm>
            <a:off x="4301523" y="2060020"/>
            <a:ext cx="1481070" cy="874802"/>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MT3620</a:t>
            </a:r>
          </a:p>
          <a:p>
            <a:pPr algn="ctr"/>
            <a:r>
              <a:rPr lang="en-US" altLang="ja-JP"/>
              <a:t>DevBoard</a:t>
            </a:r>
            <a:endParaRPr kumimoji="1" lang="ja-JP" altLang="en-US"/>
          </a:p>
        </p:txBody>
      </p:sp>
      <p:cxnSp>
        <p:nvCxnSpPr>
          <p:cNvPr id="6" name="直線コネクタ 5">
            <a:extLst>
              <a:ext uri="{FF2B5EF4-FFF2-40B4-BE49-F238E27FC236}">
                <a16:creationId xmlns:a16="http://schemas.microsoft.com/office/drawing/2014/main" id="{C72587F7-BF59-4C54-9AF1-EBA8D1677DDD}"/>
              </a:ext>
            </a:extLst>
          </p:cNvPr>
          <p:cNvCxnSpPr>
            <a:stCxn id="4" idx="3"/>
            <a:endCxn id="3" idx="1"/>
          </p:cNvCxnSpPr>
          <p:nvPr/>
        </p:nvCxnSpPr>
        <p:spPr>
          <a:xfrm>
            <a:off x="5782593" y="2497421"/>
            <a:ext cx="1379352" cy="0"/>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66EA7246-F535-4C64-92CB-E16AB47EEEDA}"/>
              </a:ext>
            </a:extLst>
          </p:cNvPr>
          <p:cNvSpPr txBox="1"/>
          <p:nvPr/>
        </p:nvSpPr>
        <p:spPr>
          <a:xfrm>
            <a:off x="6169587" y="2128089"/>
            <a:ext cx="614271" cy="369332"/>
          </a:xfrm>
          <a:prstGeom prst="rect">
            <a:avLst/>
          </a:prstGeom>
          <a:noFill/>
        </p:spPr>
        <p:txBody>
          <a:bodyPr wrap="none" rtlCol="0">
            <a:spAutoFit/>
          </a:bodyPr>
          <a:lstStyle/>
          <a:p>
            <a:pPr algn="ctr"/>
            <a:r>
              <a:rPr kumimoji="1" lang="en-US" altLang="ja-JP"/>
              <a:t>USB</a:t>
            </a:r>
            <a:endParaRPr kumimoji="1" lang="ja-JP" altLang="en-US"/>
          </a:p>
        </p:txBody>
      </p:sp>
      <p:pic>
        <p:nvPicPr>
          <p:cNvPr id="9" name="図 8">
            <a:extLst>
              <a:ext uri="{FF2B5EF4-FFF2-40B4-BE49-F238E27FC236}">
                <a16:creationId xmlns:a16="http://schemas.microsoft.com/office/drawing/2014/main" id="{5A4197D7-EAC7-453F-A225-4FA070CE3FBA}"/>
              </a:ext>
            </a:extLst>
          </p:cNvPr>
          <p:cNvPicPr>
            <a:picLocks noChangeAspect="1"/>
          </p:cNvPicPr>
          <p:nvPr/>
        </p:nvPicPr>
        <p:blipFill>
          <a:blip r:embed="rId2"/>
          <a:stretch>
            <a:fillRect/>
          </a:stretch>
        </p:blipFill>
        <p:spPr>
          <a:xfrm>
            <a:off x="8703780" y="1810034"/>
            <a:ext cx="557658" cy="557658"/>
          </a:xfrm>
          <a:prstGeom prst="rect">
            <a:avLst/>
          </a:prstGeom>
        </p:spPr>
      </p:pic>
      <p:sp>
        <p:nvSpPr>
          <p:cNvPr id="12" name="テキスト ボックス 11">
            <a:extLst>
              <a:ext uri="{FF2B5EF4-FFF2-40B4-BE49-F238E27FC236}">
                <a16:creationId xmlns:a16="http://schemas.microsoft.com/office/drawing/2014/main" id="{751875F1-AD79-42FD-8A66-AB561021F14B}"/>
              </a:ext>
            </a:extLst>
          </p:cNvPr>
          <p:cNvSpPr txBox="1"/>
          <p:nvPr/>
        </p:nvSpPr>
        <p:spPr>
          <a:xfrm>
            <a:off x="9261438" y="1904197"/>
            <a:ext cx="1221809" cy="369332"/>
          </a:xfrm>
          <a:prstGeom prst="rect">
            <a:avLst/>
          </a:prstGeom>
          <a:noFill/>
        </p:spPr>
        <p:txBody>
          <a:bodyPr wrap="none" rtlCol="0">
            <a:spAutoFit/>
          </a:bodyPr>
          <a:lstStyle/>
          <a:p>
            <a:r>
              <a:rPr kumimoji="1" lang="en-US" altLang="ja-JP"/>
              <a:t>Blank App</a:t>
            </a:r>
            <a:endParaRPr kumimoji="1" lang="ja-JP" altLang="en-US"/>
          </a:p>
        </p:txBody>
      </p:sp>
      <p:sp>
        <p:nvSpPr>
          <p:cNvPr id="14" name="テキスト ボックス 13">
            <a:extLst>
              <a:ext uri="{FF2B5EF4-FFF2-40B4-BE49-F238E27FC236}">
                <a16:creationId xmlns:a16="http://schemas.microsoft.com/office/drawing/2014/main" id="{F6C9778D-2626-46D8-8707-FC9BDF8CFF7A}"/>
              </a:ext>
            </a:extLst>
          </p:cNvPr>
          <p:cNvSpPr txBox="1"/>
          <p:nvPr/>
        </p:nvSpPr>
        <p:spPr>
          <a:xfrm>
            <a:off x="4301523" y="4234649"/>
            <a:ext cx="5915373" cy="1292662"/>
          </a:xfrm>
          <a:prstGeom prst="rect">
            <a:avLst/>
          </a:prstGeom>
          <a:noFill/>
        </p:spPr>
        <p:txBody>
          <a:bodyPr wrap="square" rtlCol="0">
            <a:spAutoFit/>
          </a:bodyPr>
          <a:lstStyle/>
          <a:p>
            <a:pPr marL="342900" indent="-342900">
              <a:lnSpc>
                <a:spcPct val="150000"/>
              </a:lnSpc>
              <a:buAutoNum type="arabicPeriod"/>
            </a:pPr>
            <a:r>
              <a:rPr lang="en-US" altLang="ja-JP"/>
              <a:t>Azure Sphere</a:t>
            </a:r>
            <a:r>
              <a:rPr lang="ja-JP" altLang="en-US"/>
              <a:t>テナントと</a:t>
            </a:r>
            <a:r>
              <a:rPr lang="en-US" altLang="ja-JP"/>
              <a:t>IoT Central</a:t>
            </a:r>
            <a:r>
              <a:rPr lang="ja-JP" altLang="en-US"/>
              <a:t>を連携</a:t>
            </a:r>
            <a:endParaRPr kumimoji="1" lang="en-US" altLang="ja-JP"/>
          </a:p>
          <a:p>
            <a:pPr marL="342900" indent="-342900">
              <a:lnSpc>
                <a:spcPct val="150000"/>
              </a:lnSpc>
              <a:buAutoNum type="arabicPeriod"/>
            </a:pPr>
            <a:r>
              <a:rPr lang="en-US" altLang="ja-JP"/>
              <a:t>Lab#5</a:t>
            </a:r>
            <a:r>
              <a:rPr lang="ja-JP" altLang="en-US"/>
              <a:t>のコードを変更</a:t>
            </a:r>
            <a:endParaRPr lang="en-US" altLang="ja-JP"/>
          </a:p>
          <a:p>
            <a:pPr marL="342900" indent="-342900">
              <a:lnSpc>
                <a:spcPct val="150000"/>
              </a:lnSpc>
              <a:buAutoNum type="arabicPeriod"/>
            </a:pPr>
            <a:r>
              <a:rPr kumimoji="1" lang="en-US" altLang="ja-JP"/>
              <a:t>IoT Central</a:t>
            </a:r>
            <a:r>
              <a:rPr kumimoji="1" lang="ja-JP" altLang="en-US"/>
              <a:t>にデバイスを追加</a:t>
            </a:r>
            <a:endParaRPr kumimoji="1" lang="en-US" altLang="ja-JP"/>
          </a:p>
        </p:txBody>
      </p:sp>
      <p:sp>
        <p:nvSpPr>
          <p:cNvPr id="15" name="テキスト ボックス 14">
            <a:extLst>
              <a:ext uri="{FF2B5EF4-FFF2-40B4-BE49-F238E27FC236}">
                <a16:creationId xmlns:a16="http://schemas.microsoft.com/office/drawing/2014/main" id="{C0C0DFF5-5120-4A6C-999E-DD8B2DA8EBFE}"/>
              </a:ext>
            </a:extLst>
          </p:cNvPr>
          <p:cNvSpPr txBox="1"/>
          <p:nvPr/>
        </p:nvSpPr>
        <p:spPr>
          <a:xfrm>
            <a:off x="4301523" y="3865317"/>
            <a:ext cx="1107996" cy="369332"/>
          </a:xfrm>
          <a:prstGeom prst="rect">
            <a:avLst/>
          </a:prstGeom>
          <a:noFill/>
        </p:spPr>
        <p:txBody>
          <a:bodyPr wrap="none" rtlCol="0">
            <a:spAutoFit/>
          </a:bodyPr>
          <a:lstStyle/>
          <a:p>
            <a:r>
              <a:rPr kumimoji="1" lang="ja-JP" altLang="en-US" u="sng"/>
              <a:t>やること</a:t>
            </a:r>
          </a:p>
        </p:txBody>
      </p:sp>
      <p:sp>
        <p:nvSpPr>
          <p:cNvPr id="16" name="テキスト ボックス 15">
            <a:extLst>
              <a:ext uri="{FF2B5EF4-FFF2-40B4-BE49-F238E27FC236}">
                <a16:creationId xmlns:a16="http://schemas.microsoft.com/office/drawing/2014/main" id="{25C7C791-6CF6-452C-9723-3E3F853927CE}"/>
              </a:ext>
            </a:extLst>
          </p:cNvPr>
          <p:cNvSpPr txBox="1"/>
          <p:nvPr/>
        </p:nvSpPr>
        <p:spPr>
          <a:xfrm>
            <a:off x="603682" y="3865317"/>
            <a:ext cx="1107996" cy="369332"/>
          </a:xfrm>
          <a:prstGeom prst="rect">
            <a:avLst/>
          </a:prstGeom>
          <a:noFill/>
        </p:spPr>
        <p:txBody>
          <a:bodyPr wrap="none" rtlCol="0">
            <a:spAutoFit/>
          </a:bodyPr>
          <a:lstStyle/>
          <a:p>
            <a:r>
              <a:rPr lang="ja-JP" altLang="en-US" u="sng"/>
              <a:t>得ること</a:t>
            </a:r>
            <a:endParaRPr kumimoji="1" lang="ja-JP" altLang="en-US" u="sng"/>
          </a:p>
        </p:txBody>
      </p:sp>
      <p:sp>
        <p:nvSpPr>
          <p:cNvPr id="17" name="テキスト ボックス 16">
            <a:extLst>
              <a:ext uri="{FF2B5EF4-FFF2-40B4-BE49-F238E27FC236}">
                <a16:creationId xmlns:a16="http://schemas.microsoft.com/office/drawing/2014/main" id="{D9018654-77C7-49FB-BF1C-65BB1BB02C9F}"/>
              </a:ext>
            </a:extLst>
          </p:cNvPr>
          <p:cNvSpPr txBox="1"/>
          <p:nvPr/>
        </p:nvSpPr>
        <p:spPr>
          <a:xfrm>
            <a:off x="603682" y="4234649"/>
            <a:ext cx="3116559" cy="46339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en-US" altLang="ja-JP"/>
              <a:t>Azure IoT Hub DPS</a:t>
            </a:r>
            <a:r>
              <a:rPr kumimoji="1" lang="ja-JP" altLang="en-US"/>
              <a:t>の使用</a:t>
            </a:r>
            <a:endParaRPr kumimoji="1" lang="en-US" altLang="ja-JP"/>
          </a:p>
        </p:txBody>
      </p:sp>
      <p:sp>
        <p:nvSpPr>
          <p:cNvPr id="19" name="スライド番号プレースホルダー 18">
            <a:extLst>
              <a:ext uri="{FF2B5EF4-FFF2-40B4-BE49-F238E27FC236}">
                <a16:creationId xmlns:a16="http://schemas.microsoft.com/office/drawing/2014/main" id="{C6083B9E-2D88-4F50-9A4E-D842F423127F}"/>
              </a:ext>
            </a:extLst>
          </p:cNvPr>
          <p:cNvSpPr>
            <a:spLocks noGrp="1"/>
          </p:cNvSpPr>
          <p:nvPr>
            <p:ph type="sldNum" sz="quarter" idx="12"/>
          </p:nvPr>
        </p:nvSpPr>
        <p:spPr/>
        <p:txBody>
          <a:bodyPr/>
          <a:lstStyle/>
          <a:p>
            <a:fld id="{C19A29C7-8A9E-4D2D-BDFB-5A77C3E24864}" type="slidenum">
              <a:rPr kumimoji="1" lang="ja-JP" altLang="en-US" smtClean="0"/>
              <a:t>82</a:t>
            </a:fld>
            <a:endParaRPr kumimoji="1" lang="ja-JP" altLang="en-US"/>
          </a:p>
        </p:txBody>
      </p:sp>
      <p:sp>
        <p:nvSpPr>
          <p:cNvPr id="21" name="テキスト ボックス 20">
            <a:extLst>
              <a:ext uri="{FF2B5EF4-FFF2-40B4-BE49-F238E27FC236}">
                <a16:creationId xmlns:a16="http://schemas.microsoft.com/office/drawing/2014/main" id="{B13D3FAB-EEF8-4C69-8D5D-0C409D5AA700}"/>
              </a:ext>
            </a:extLst>
          </p:cNvPr>
          <p:cNvSpPr txBox="1"/>
          <p:nvPr/>
        </p:nvSpPr>
        <p:spPr>
          <a:xfrm>
            <a:off x="8821983" y="2443868"/>
            <a:ext cx="2473753" cy="369332"/>
          </a:xfrm>
          <a:prstGeom prst="rect">
            <a:avLst/>
          </a:prstGeom>
          <a:solidFill>
            <a:schemeClr val="tx1"/>
          </a:solidFill>
        </p:spPr>
        <p:txBody>
          <a:bodyPr wrap="none" rtlCol="0" anchor="ctr">
            <a:noAutofit/>
          </a:bodyPr>
          <a:lstStyle/>
          <a:p>
            <a:pPr algn="ctr"/>
            <a:r>
              <a:rPr lang="en-US" altLang="ja-JP">
                <a:solidFill>
                  <a:schemeClr val="bg1"/>
                </a:solidFill>
              </a:rPr>
              <a:t>Mt3620App3</a:t>
            </a:r>
          </a:p>
        </p:txBody>
      </p:sp>
      <p:cxnSp>
        <p:nvCxnSpPr>
          <p:cNvPr id="24" name="直線コネクタ 23">
            <a:extLst>
              <a:ext uri="{FF2B5EF4-FFF2-40B4-BE49-F238E27FC236}">
                <a16:creationId xmlns:a16="http://schemas.microsoft.com/office/drawing/2014/main" id="{8F104C2C-0F9A-422F-92D3-D0808325152D}"/>
              </a:ext>
            </a:extLst>
          </p:cNvPr>
          <p:cNvCxnSpPr>
            <a:cxnSpLocks/>
            <a:stCxn id="23" idx="3"/>
            <a:endCxn id="4" idx="1"/>
          </p:cNvCxnSpPr>
          <p:nvPr/>
        </p:nvCxnSpPr>
        <p:spPr>
          <a:xfrm flipV="1">
            <a:off x="2916797" y="2497421"/>
            <a:ext cx="1384726" cy="9205"/>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478A35BA-8E2C-440D-A273-E39E01C5D621}"/>
              </a:ext>
            </a:extLst>
          </p:cNvPr>
          <p:cNvSpPr txBox="1"/>
          <p:nvPr/>
        </p:nvSpPr>
        <p:spPr>
          <a:xfrm>
            <a:off x="3266213" y="2128089"/>
            <a:ext cx="694421" cy="369332"/>
          </a:xfrm>
          <a:prstGeom prst="rect">
            <a:avLst/>
          </a:prstGeom>
          <a:noFill/>
        </p:spPr>
        <p:txBody>
          <a:bodyPr wrap="none" rtlCol="0">
            <a:spAutoFit/>
          </a:bodyPr>
          <a:lstStyle/>
          <a:p>
            <a:pPr algn="ctr"/>
            <a:r>
              <a:rPr kumimoji="1" lang="en-US" altLang="ja-JP"/>
              <a:t>Wi-Fi</a:t>
            </a:r>
            <a:endParaRPr kumimoji="1" lang="ja-JP" altLang="en-US"/>
          </a:p>
        </p:txBody>
      </p:sp>
      <p:sp>
        <p:nvSpPr>
          <p:cNvPr id="22" name="テキスト ボックス 21">
            <a:extLst>
              <a:ext uri="{FF2B5EF4-FFF2-40B4-BE49-F238E27FC236}">
                <a16:creationId xmlns:a16="http://schemas.microsoft.com/office/drawing/2014/main" id="{46A5200B-F7D5-4FD2-B034-34151B2F9AA8}"/>
              </a:ext>
            </a:extLst>
          </p:cNvPr>
          <p:cNvSpPr txBox="1"/>
          <p:nvPr/>
        </p:nvSpPr>
        <p:spPr>
          <a:xfrm>
            <a:off x="8821982" y="2805849"/>
            <a:ext cx="2473753" cy="369332"/>
          </a:xfrm>
          <a:prstGeom prst="rect">
            <a:avLst/>
          </a:prstGeom>
          <a:solidFill>
            <a:schemeClr val="accent2"/>
          </a:solidFill>
        </p:spPr>
        <p:txBody>
          <a:bodyPr wrap="none" rtlCol="0" anchor="ctr">
            <a:noAutofit/>
          </a:bodyPr>
          <a:lstStyle/>
          <a:p>
            <a:pPr algn="ctr"/>
            <a:r>
              <a:rPr lang="en-US" altLang="ja-JP">
                <a:solidFill>
                  <a:schemeClr val="bg1"/>
                </a:solidFill>
              </a:rPr>
              <a:t>easyio</a:t>
            </a:r>
            <a:endParaRPr kumimoji="1" lang="ja-JP" altLang="en-US">
              <a:solidFill>
                <a:schemeClr val="bg1"/>
              </a:solidFill>
            </a:endParaRPr>
          </a:p>
        </p:txBody>
      </p:sp>
      <p:pic>
        <p:nvPicPr>
          <p:cNvPr id="25" name="Picture 4" descr="é¢é£ç»å">
            <a:extLst>
              <a:ext uri="{FF2B5EF4-FFF2-40B4-BE49-F238E27FC236}">
                <a16:creationId xmlns:a16="http://schemas.microsoft.com/office/drawing/2014/main" id="{B6F2BEB4-930C-40D9-A227-4FA3C92B7F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48" y="1490768"/>
            <a:ext cx="557659" cy="557659"/>
          </a:xfrm>
          <a:prstGeom prst="rect">
            <a:avLst/>
          </a:prstGeom>
          <a:noFill/>
          <a:extLst>
            <a:ext uri="{909E8E84-426E-40DD-AFC4-6F175D3DCCD1}">
              <a14:hiddenFill xmlns:a14="http://schemas.microsoft.com/office/drawing/2010/main">
                <a:solidFill>
                  <a:srgbClr val="FFFFFF"/>
                </a:solidFill>
              </a14:hiddenFill>
            </a:ext>
          </a:extLst>
        </p:spPr>
      </p:pic>
      <p:sp>
        <p:nvSpPr>
          <p:cNvPr id="26" name="正方形/長方形 25">
            <a:extLst>
              <a:ext uri="{FF2B5EF4-FFF2-40B4-BE49-F238E27FC236}">
                <a16:creationId xmlns:a16="http://schemas.microsoft.com/office/drawing/2014/main" id="{54BCA251-EB26-4542-BEA9-55D17ADB65EC}"/>
              </a:ext>
            </a:extLst>
          </p:cNvPr>
          <p:cNvSpPr/>
          <p:nvPr/>
        </p:nvSpPr>
        <p:spPr>
          <a:xfrm>
            <a:off x="1133072" y="2939026"/>
            <a:ext cx="1783725" cy="743530"/>
          </a:xfrm>
          <a:prstGeom prst="rect">
            <a:avLst/>
          </a:prstGeom>
          <a:solidFill>
            <a:srgbClr val="006D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a:t>Azure IoT Hub </a:t>
            </a:r>
            <a:r>
              <a:rPr lang="en-US" altLang="ja-JP"/>
              <a:t>DPS</a:t>
            </a:r>
            <a:endParaRPr kumimoji="1" lang="ja-JP" altLang="en-US"/>
          </a:p>
        </p:txBody>
      </p:sp>
      <p:cxnSp>
        <p:nvCxnSpPr>
          <p:cNvPr id="29" name="直線コネクタ 28">
            <a:extLst>
              <a:ext uri="{FF2B5EF4-FFF2-40B4-BE49-F238E27FC236}">
                <a16:creationId xmlns:a16="http://schemas.microsoft.com/office/drawing/2014/main" id="{D05F22F9-D85F-498F-A901-0E189EC2F138}"/>
              </a:ext>
            </a:extLst>
          </p:cNvPr>
          <p:cNvCxnSpPr>
            <a:cxnSpLocks/>
            <a:stCxn id="26" idx="3"/>
            <a:endCxn id="4" idx="1"/>
          </p:cNvCxnSpPr>
          <p:nvPr/>
        </p:nvCxnSpPr>
        <p:spPr>
          <a:xfrm flipV="1">
            <a:off x="2916797" y="2497421"/>
            <a:ext cx="1384726" cy="813370"/>
          </a:xfrm>
          <a:prstGeom prst="line">
            <a:avLst/>
          </a:prstGeom>
          <a:ln w="3810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161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Lab#7.1 </a:t>
            </a:r>
            <a:r>
              <a:rPr lang="en-US" altLang="ja-JP" sz="3200"/>
              <a:t>Azure Sphere</a:t>
            </a:r>
            <a:r>
              <a:rPr lang="ja-JP" altLang="en-US" sz="3200"/>
              <a:t>テナントと</a:t>
            </a:r>
            <a:r>
              <a:rPr lang="en-US" altLang="ja-JP" sz="3200"/>
              <a:t>IoT Central</a:t>
            </a:r>
            <a:r>
              <a:rPr lang="ja-JP" altLang="en-US" sz="3200"/>
              <a:t>を連携</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83</a:t>
            </a:fld>
            <a:endParaRPr kumimoji="1" lang="ja-JP" altLang="en-US"/>
          </a:p>
        </p:txBody>
      </p:sp>
      <p:sp>
        <p:nvSpPr>
          <p:cNvPr id="26" name="テキスト ボックス 25">
            <a:extLst>
              <a:ext uri="{FF2B5EF4-FFF2-40B4-BE49-F238E27FC236}">
                <a16:creationId xmlns:a16="http://schemas.microsoft.com/office/drawing/2014/main" id="{9493AB76-CA2B-4E1B-9DA4-ED9DE656DD8D}"/>
              </a:ext>
            </a:extLst>
          </p:cNvPr>
          <p:cNvSpPr txBox="1"/>
          <p:nvPr/>
        </p:nvSpPr>
        <p:spPr>
          <a:xfrm>
            <a:off x="838200" y="2684205"/>
            <a:ext cx="10067180" cy="2354283"/>
          </a:xfrm>
          <a:prstGeom prst="rect">
            <a:avLst/>
          </a:prstGeom>
          <a:solidFill>
            <a:schemeClr val="tx1"/>
          </a:solidFill>
        </p:spPr>
        <p:txBody>
          <a:bodyPr wrap="square" rtlCol="0">
            <a:noAutofit/>
          </a:bodyPr>
          <a:lstStyle/>
          <a:p>
            <a:r>
              <a:rPr lang="en-US" altLang="ja-JP">
                <a:solidFill>
                  <a:schemeClr val="bg1"/>
                </a:solidFill>
                <a:latin typeface="Consolas" panose="020B0609020204030204" pitchFamily="49" charset="0"/>
              </a:rPr>
              <a:t>C:\AzureSphere&gt;azsphere tenant download-CA-certificate --output CAcertificate.cer</a:t>
            </a:r>
          </a:p>
          <a:p>
            <a:r>
              <a:rPr lang="en-US" altLang="ja-JP">
                <a:solidFill>
                  <a:schemeClr val="bg1"/>
                </a:solidFill>
                <a:latin typeface="Consolas" panose="020B0609020204030204" pitchFamily="49" charset="0"/>
              </a:rPr>
              <a:t>Saving the CA certificate to 'C:\AzureSphere\CAcertificate.cer'.</a:t>
            </a:r>
          </a:p>
          <a:p>
            <a:r>
              <a:rPr lang="en-US" altLang="ja-JP">
                <a:solidFill>
                  <a:schemeClr val="bg1"/>
                </a:solidFill>
                <a:latin typeface="Consolas" panose="020B0609020204030204" pitchFamily="49" charset="0"/>
              </a:rPr>
              <a:t>Saved the CA certificate to '</a:t>
            </a:r>
            <a:r>
              <a:rPr lang="en-US" altLang="ja-JP">
                <a:solidFill>
                  <a:srgbClr val="FF00FF"/>
                </a:solidFill>
                <a:latin typeface="Consolas" panose="020B0609020204030204" pitchFamily="49" charset="0"/>
              </a:rPr>
              <a:t>CAcertificate.cer</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Command completed successfully in 00:00:05.9005793.</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C:\AzureSphere&gt;</a:t>
            </a:r>
          </a:p>
        </p:txBody>
      </p:sp>
      <p:sp>
        <p:nvSpPr>
          <p:cNvPr id="30" name="テキスト ボックス 29">
            <a:extLst>
              <a:ext uri="{FF2B5EF4-FFF2-40B4-BE49-F238E27FC236}">
                <a16:creationId xmlns:a16="http://schemas.microsoft.com/office/drawing/2014/main" id="{15E1DC31-F509-4B81-9C01-4C6482E08372}"/>
              </a:ext>
            </a:extLst>
          </p:cNvPr>
          <p:cNvSpPr txBox="1"/>
          <p:nvPr/>
        </p:nvSpPr>
        <p:spPr>
          <a:xfrm>
            <a:off x="975360" y="2188845"/>
            <a:ext cx="6973384" cy="369332"/>
          </a:xfrm>
          <a:prstGeom prst="rect">
            <a:avLst/>
          </a:prstGeom>
          <a:noFill/>
        </p:spPr>
        <p:txBody>
          <a:bodyPr wrap="none" rtlCol="0">
            <a:spAutoFit/>
          </a:bodyPr>
          <a:lstStyle/>
          <a:p>
            <a:r>
              <a:rPr lang="en-US" altLang="ja-JP"/>
              <a:t>azsphere tenant download-CA-certificate --output CAcertificate.cer</a:t>
            </a:r>
            <a:endParaRPr kumimoji="1" lang="ja-JP" altLang="en-US">
              <a:solidFill>
                <a:srgbClr val="FF0000"/>
              </a:solidFill>
            </a:endParaRPr>
          </a:p>
        </p:txBody>
      </p:sp>
      <p:sp>
        <p:nvSpPr>
          <p:cNvPr id="32" name="テキスト ボックス 31">
            <a:extLst>
              <a:ext uri="{FF2B5EF4-FFF2-40B4-BE49-F238E27FC236}">
                <a16:creationId xmlns:a16="http://schemas.microsoft.com/office/drawing/2014/main" id="{E71783A9-B809-41B3-91FF-8BC47DF45AB2}"/>
              </a:ext>
            </a:extLst>
          </p:cNvPr>
          <p:cNvSpPr txBox="1"/>
          <p:nvPr/>
        </p:nvSpPr>
        <p:spPr>
          <a:xfrm>
            <a:off x="838200" y="1450181"/>
            <a:ext cx="4389343" cy="369332"/>
          </a:xfrm>
          <a:prstGeom prst="rect">
            <a:avLst/>
          </a:prstGeom>
          <a:noFill/>
        </p:spPr>
        <p:txBody>
          <a:bodyPr wrap="none" rtlCol="0">
            <a:spAutoFit/>
          </a:bodyPr>
          <a:lstStyle/>
          <a:p>
            <a:r>
              <a:rPr lang="en-US" altLang="ja-JP"/>
              <a:t>Azure Sphere</a:t>
            </a:r>
            <a:r>
              <a:rPr lang="ja-JP" altLang="en-US"/>
              <a:t>テナントの</a:t>
            </a:r>
            <a:r>
              <a:rPr lang="en-US" altLang="ja-JP"/>
              <a:t>CA</a:t>
            </a:r>
            <a:r>
              <a:rPr lang="ja-JP" altLang="en-US"/>
              <a:t>証明書を取得</a:t>
            </a:r>
            <a:endParaRPr kumimoji="1" lang="ja-JP" altLang="en-US"/>
          </a:p>
        </p:txBody>
      </p:sp>
    </p:spTree>
    <p:extLst>
      <p:ext uri="{BB962C8B-B14F-4D97-AF65-F5344CB8AC3E}">
        <p14:creationId xmlns:p14="http://schemas.microsoft.com/office/powerpoint/2010/main" val="6246009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76BB5FB-217A-4D52-B569-43AF8A57574E}"/>
              </a:ext>
            </a:extLst>
          </p:cNvPr>
          <p:cNvPicPr>
            <a:picLocks noChangeAspect="1"/>
          </p:cNvPicPr>
          <p:nvPr/>
        </p:nvPicPr>
        <p:blipFill>
          <a:blip r:embed="rId2"/>
          <a:stretch>
            <a:fillRect/>
          </a:stretch>
        </p:blipFill>
        <p:spPr>
          <a:xfrm>
            <a:off x="2166080" y="2049782"/>
            <a:ext cx="7859839" cy="4443093"/>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Lab#7.1 </a:t>
            </a:r>
            <a:r>
              <a:rPr lang="en-US" altLang="ja-JP" sz="3200"/>
              <a:t>Azure Sphere</a:t>
            </a:r>
            <a:r>
              <a:rPr lang="ja-JP" altLang="en-US" sz="3200"/>
              <a:t>テナントと</a:t>
            </a:r>
            <a:r>
              <a:rPr lang="en-US" altLang="ja-JP" sz="3200"/>
              <a:t>IoT Central</a:t>
            </a:r>
            <a:r>
              <a:rPr lang="ja-JP" altLang="en-US" sz="3200"/>
              <a:t>を連携</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84</a:t>
            </a:fld>
            <a:endParaRPr kumimoji="1" lang="ja-JP" altLang="en-US"/>
          </a:p>
        </p:txBody>
      </p:sp>
      <p:sp>
        <p:nvSpPr>
          <p:cNvPr id="32" name="テキスト ボックス 31">
            <a:extLst>
              <a:ext uri="{FF2B5EF4-FFF2-40B4-BE49-F238E27FC236}">
                <a16:creationId xmlns:a16="http://schemas.microsoft.com/office/drawing/2014/main" id="{E71783A9-B809-41B3-91FF-8BC47DF45AB2}"/>
              </a:ext>
            </a:extLst>
          </p:cNvPr>
          <p:cNvSpPr txBox="1"/>
          <p:nvPr/>
        </p:nvSpPr>
        <p:spPr>
          <a:xfrm>
            <a:off x="838200" y="1450181"/>
            <a:ext cx="1871025" cy="369332"/>
          </a:xfrm>
          <a:prstGeom prst="rect">
            <a:avLst/>
          </a:prstGeom>
          <a:noFill/>
        </p:spPr>
        <p:txBody>
          <a:bodyPr wrap="none" rtlCol="0">
            <a:spAutoFit/>
          </a:bodyPr>
          <a:lstStyle/>
          <a:p>
            <a:r>
              <a:rPr lang="en-US" altLang="ja-JP"/>
              <a:t>CA</a:t>
            </a:r>
            <a:r>
              <a:rPr lang="ja-JP" altLang="en-US"/>
              <a:t>証明書を設定</a:t>
            </a:r>
            <a:endParaRPr kumimoji="1" lang="ja-JP" altLang="en-US"/>
          </a:p>
        </p:txBody>
      </p:sp>
      <p:cxnSp>
        <p:nvCxnSpPr>
          <p:cNvPr id="7" name="直線コネクタ 6">
            <a:extLst>
              <a:ext uri="{FF2B5EF4-FFF2-40B4-BE49-F238E27FC236}">
                <a16:creationId xmlns:a16="http://schemas.microsoft.com/office/drawing/2014/main" id="{15A8A717-3544-4227-BD52-4EEAC1196C0A}"/>
              </a:ext>
            </a:extLst>
          </p:cNvPr>
          <p:cNvCxnSpPr>
            <a:cxnSpLocks/>
          </p:cNvCxnSpPr>
          <p:nvPr/>
        </p:nvCxnSpPr>
        <p:spPr>
          <a:xfrm>
            <a:off x="2270758" y="4754478"/>
            <a:ext cx="87693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121E6331-B396-4B24-8551-CB55E3169375}"/>
              </a:ext>
            </a:extLst>
          </p:cNvPr>
          <p:cNvSpPr/>
          <p:nvPr/>
        </p:nvSpPr>
        <p:spPr>
          <a:xfrm>
            <a:off x="1925443" y="4564621"/>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0" name="直線コネクタ 9">
            <a:extLst>
              <a:ext uri="{FF2B5EF4-FFF2-40B4-BE49-F238E27FC236}">
                <a16:creationId xmlns:a16="http://schemas.microsoft.com/office/drawing/2014/main" id="{E72D86EF-6633-42AD-A1E0-CF714C2F9D65}"/>
              </a:ext>
            </a:extLst>
          </p:cNvPr>
          <p:cNvCxnSpPr>
            <a:cxnSpLocks/>
          </p:cNvCxnSpPr>
          <p:nvPr/>
        </p:nvCxnSpPr>
        <p:spPr>
          <a:xfrm>
            <a:off x="3697222" y="4120494"/>
            <a:ext cx="77724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楕円 10">
            <a:extLst>
              <a:ext uri="{FF2B5EF4-FFF2-40B4-BE49-F238E27FC236}">
                <a16:creationId xmlns:a16="http://schemas.microsoft.com/office/drawing/2014/main" id="{7F0AADC2-ABB3-4243-9A28-42338A9C1505}"/>
              </a:ext>
            </a:extLst>
          </p:cNvPr>
          <p:cNvSpPr/>
          <p:nvPr/>
        </p:nvSpPr>
        <p:spPr>
          <a:xfrm>
            <a:off x="3351907" y="3930637"/>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3" name="直線コネクタ 12">
            <a:extLst>
              <a:ext uri="{FF2B5EF4-FFF2-40B4-BE49-F238E27FC236}">
                <a16:creationId xmlns:a16="http://schemas.microsoft.com/office/drawing/2014/main" id="{7CAF3468-1189-41CB-AACD-472240725D7E}"/>
              </a:ext>
            </a:extLst>
          </p:cNvPr>
          <p:cNvCxnSpPr>
            <a:cxnSpLocks/>
          </p:cNvCxnSpPr>
          <p:nvPr/>
        </p:nvCxnSpPr>
        <p:spPr>
          <a:xfrm>
            <a:off x="7085075" y="4479277"/>
            <a:ext cx="777242"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楕円 13">
            <a:extLst>
              <a:ext uri="{FF2B5EF4-FFF2-40B4-BE49-F238E27FC236}">
                <a16:creationId xmlns:a16="http://schemas.microsoft.com/office/drawing/2014/main" id="{01D8852D-1530-4BA9-862F-AF4A476F3B57}"/>
              </a:ext>
            </a:extLst>
          </p:cNvPr>
          <p:cNvSpPr/>
          <p:nvPr/>
        </p:nvSpPr>
        <p:spPr>
          <a:xfrm>
            <a:off x="6739760" y="428942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5" name="直線コネクタ 14">
            <a:extLst>
              <a:ext uri="{FF2B5EF4-FFF2-40B4-BE49-F238E27FC236}">
                <a16:creationId xmlns:a16="http://schemas.microsoft.com/office/drawing/2014/main" id="{FA1C3AF4-0477-4488-A8E8-470D701D7D67}"/>
              </a:ext>
            </a:extLst>
          </p:cNvPr>
          <p:cNvCxnSpPr>
            <a:cxnSpLocks/>
          </p:cNvCxnSpPr>
          <p:nvPr/>
        </p:nvCxnSpPr>
        <p:spPr>
          <a:xfrm>
            <a:off x="9248677" y="6066790"/>
            <a:ext cx="370811"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27604EFF-DAE2-4E13-8A38-1EF503D0D74E}"/>
              </a:ext>
            </a:extLst>
          </p:cNvPr>
          <p:cNvSpPr/>
          <p:nvPr/>
        </p:nvSpPr>
        <p:spPr>
          <a:xfrm>
            <a:off x="8903362" y="587693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18" name="直線コネクタ 17">
            <a:extLst>
              <a:ext uri="{FF2B5EF4-FFF2-40B4-BE49-F238E27FC236}">
                <a16:creationId xmlns:a16="http://schemas.microsoft.com/office/drawing/2014/main" id="{AB3FD025-D302-4483-A250-56723857AEC7}"/>
              </a:ext>
            </a:extLst>
          </p:cNvPr>
          <p:cNvCxnSpPr>
            <a:cxnSpLocks/>
          </p:cNvCxnSpPr>
          <p:nvPr/>
        </p:nvCxnSpPr>
        <p:spPr>
          <a:xfrm>
            <a:off x="5725189" y="6042406"/>
            <a:ext cx="213712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2838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3">
            <a:extLst>
              <a:ext uri="{FF2B5EF4-FFF2-40B4-BE49-F238E27FC236}">
                <a16:creationId xmlns:a16="http://schemas.microsoft.com/office/drawing/2014/main" id="{376BB5FB-217A-4D52-B569-43AF8A57574E}"/>
              </a:ext>
            </a:extLst>
          </p:cNvPr>
          <p:cNvPicPr>
            <a:picLocks noChangeAspect="1"/>
          </p:cNvPicPr>
          <p:nvPr/>
        </p:nvPicPr>
        <p:blipFill rotWithShape="1">
          <a:blip r:embed="rId2"/>
          <a:srcRect l="43485" t="36461"/>
          <a:stretch/>
        </p:blipFill>
        <p:spPr>
          <a:xfrm>
            <a:off x="421307" y="2060456"/>
            <a:ext cx="5132586" cy="3261988"/>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Lab#7.1 </a:t>
            </a:r>
            <a:r>
              <a:rPr lang="en-US" altLang="ja-JP" sz="3200"/>
              <a:t>Azure Sphere</a:t>
            </a:r>
            <a:r>
              <a:rPr lang="ja-JP" altLang="en-US" sz="3200"/>
              <a:t>テナントと</a:t>
            </a:r>
            <a:r>
              <a:rPr lang="en-US" altLang="ja-JP" sz="3200"/>
              <a:t>IoT Central</a:t>
            </a:r>
            <a:r>
              <a:rPr lang="ja-JP" altLang="en-US" sz="3200"/>
              <a:t>を連携</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85</a:t>
            </a:fld>
            <a:endParaRPr kumimoji="1" lang="ja-JP" altLang="en-US"/>
          </a:p>
        </p:txBody>
      </p:sp>
      <p:sp>
        <p:nvSpPr>
          <p:cNvPr id="32" name="テキスト ボックス 31">
            <a:extLst>
              <a:ext uri="{FF2B5EF4-FFF2-40B4-BE49-F238E27FC236}">
                <a16:creationId xmlns:a16="http://schemas.microsoft.com/office/drawing/2014/main" id="{E71783A9-B809-41B3-91FF-8BC47DF45AB2}"/>
              </a:ext>
            </a:extLst>
          </p:cNvPr>
          <p:cNvSpPr txBox="1"/>
          <p:nvPr/>
        </p:nvSpPr>
        <p:spPr>
          <a:xfrm>
            <a:off x="838200" y="1450181"/>
            <a:ext cx="3256020" cy="369332"/>
          </a:xfrm>
          <a:prstGeom prst="rect">
            <a:avLst/>
          </a:prstGeom>
          <a:noFill/>
        </p:spPr>
        <p:txBody>
          <a:bodyPr wrap="none" rtlCol="0">
            <a:spAutoFit/>
          </a:bodyPr>
          <a:lstStyle/>
          <a:p>
            <a:r>
              <a:rPr lang="en-US" altLang="ja-JP"/>
              <a:t>CA</a:t>
            </a:r>
            <a:r>
              <a:rPr lang="ja-JP" altLang="en-US"/>
              <a:t>証明書の検証コードを生成</a:t>
            </a:r>
            <a:endParaRPr kumimoji="1" lang="ja-JP" altLang="en-US"/>
          </a:p>
        </p:txBody>
      </p:sp>
      <p:cxnSp>
        <p:nvCxnSpPr>
          <p:cNvPr id="7" name="直線コネクタ 6">
            <a:extLst>
              <a:ext uri="{FF2B5EF4-FFF2-40B4-BE49-F238E27FC236}">
                <a16:creationId xmlns:a16="http://schemas.microsoft.com/office/drawing/2014/main" id="{15A8A717-3544-4227-BD52-4EEAC1196C0A}"/>
              </a:ext>
            </a:extLst>
          </p:cNvPr>
          <p:cNvCxnSpPr>
            <a:cxnSpLocks/>
          </p:cNvCxnSpPr>
          <p:nvPr/>
        </p:nvCxnSpPr>
        <p:spPr>
          <a:xfrm>
            <a:off x="4142171" y="4816643"/>
            <a:ext cx="33229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121E6331-B396-4B24-8551-CB55E3169375}"/>
              </a:ext>
            </a:extLst>
          </p:cNvPr>
          <p:cNvSpPr/>
          <p:nvPr/>
        </p:nvSpPr>
        <p:spPr>
          <a:xfrm>
            <a:off x="3796856" y="462678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pic>
        <p:nvPicPr>
          <p:cNvPr id="6" name="図 5">
            <a:extLst>
              <a:ext uri="{FF2B5EF4-FFF2-40B4-BE49-F238E27FC236}">
                <a16:creationId xmlns:a16="http://schemas.microsoft.com/office/drawing/2014/main" id="{5AD0F033-0355-421C-99D0-9CE3B3FFE660}"/>
              </a:ext>
            </a:extLst>
          </p:cNvPr>
          <p:cNvPicPr>
            <a:picLocks noChangeAspect="1"/>
          </p:cNvPicPr>
          <p:nvPr/>
        </p:nvPicPr>
        <p:blipFill>
          <a:blip r:embed="rId3"/>
          <a:stretch>
            <a:fillRect/>
          </a:stretch>
        </p:blipFill>
        <p:spPr>
          <a:xfrm>
            <a:off x="5728998" y="1634847"/>
            <a:ext cx="5536410" cy="4322075"/>
          </a:xfrm>
          <a:prstGeom prst="rect">
            <a:avLst/>
          </a:prstGeom>
        </p:spPr>
      </p:pic>
      <p:cxnSp>
        <p:nvCxnSpPr>
          <p:cNvPr id="17" name="直線コネクタ 16">
            <a:extLst>
              <a:ext uri="{FF2B5EF4-FFF2-40B4-BE49-F238E27FC236}">
                <a16:creationId xmlns:a16="http://schemas.microsoft.com/office/drawing/2014/main" id="{101ABFA1-0E16-4590-9EBC-A0754801B1CB}"/>
              </a:ext>
            </a:extLst>
          </p:cNvPr>
          <p:cNvCxnSpPr>
            <a:cxnSpLocks/>
          </p:cNvCxnSpPr>
          <p:nvPr/>
        </p:nvCxnSpPr>
        <p:spPr>
          <a:xfrm>
            <a:off x="10043099" y="5162743"/>
            <a:ext cx="33229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楕円 18">
            <a:extLst>
              <a:ext uri="{FF2B5EF4-FFF2-40B4-BE49-F238E27FC236}">
                <a16:creationId xmlns:a16="http://schemas.microsoft.com/office/drawing/2014/main" id="{123F5394-5C90-4E55-93AF-DB89E1473593}"/>
              </a:ext>
            </a:extLst>
          </p:cNvPr>
          <p:cNvSpPr/>
          <p:nvPr/>
        </p:nvSpPr>
        <p:spPr>
          <a:xfrm>
            <a:off x="9697784" y="497288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20" name="直線コネクタ 19">
            <a:extLst>
              <a:ext uri="{FF2B5EF4-FFF2-40B4-BE49-F238E27FC236}">
                <a16:creationId xmlns:a16="http://schemas.microsoft.com/office/drawing/2014/main" id="{1764F6F2-FA0A-4A03-9DEA-2F6651852213}"/>
              </a:ext>
            </a:extLst>
          </p:cNvPr>
          <p:cNvCxnSpPr>
            <a:cxnSpLocks/>
            <a:endCxn id="21" idx="1"/>
          </p:cNvCxnSpPr>
          <p:nvPr/>
        </p:nvCxnSpPr>
        <p:spPr>
          <a:xfrm>
            <a:off x="7717536" y="5121341"/>
            <a:ext cx="864355" cy="1188971"/>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1" name="テキスト ボックス 20">
            <a:extLst>
              <a:ext uri="{FF2B5EF4-FFF2-40B4-BE49-F238E27FC236}">
                <a16:creationId xmlns:a16="http://schemas.microsoft.com/office/drawing/2014/main" id="{345667DE-EFA3-4243-9342-24F13E4F7925}"/>
              </a:ext>
            </a:extLst>
          </p:cNvPr>
          <p:cNvSpPr txBox="1"/>
          <p:nvPr/>
        </p:nvSpPr>
        <p:spPr>
          <a:xfrm>
            <a:off x="8581891" y="6125646"/>
            <a:ext cx="1338828" cy="369332"/>
          </a:xfrm>
          <a:prstGeom prst="rect">
            <a:avLst/>
          </a:prstGeom>
          <a:noFill/>
        </p:spPr>
        <p:txBody>
          <a:bodyPr wrap="none" rtlCol="0">
            <a:spAutoFit/>
          </a:bodyPr>
          <a:lstStyle/>
          <a:p>
            <a:r>
              <a:rPr lang="ja-JP" altLang="en-US"/>
              <a:t>検証コード</a:t>
            </a:r>
            <a:endParaRPr kumimoji="1" lang="en-US" altLang="ja-JP"/>
          </a:p>
        </p:txBody>
      </p:sp>
      <p:cxnSp>
        <p:nvCxnSpPr>
          <p:cNvPr id="22" name="直線コネクタ 21">
            <a:extLst>
              <a:ext uri="{FF2B5EF4-FFF2-40B4-BE49-F238E27FC236}">
                <a16:creationId xmlns:a16="http://schemas.microsoft.com/office/drawing/2014/main" id="{4873E245-1A1D-43E3-A391-5237234F643D}"/>
              </a:ext>
            </a:extLst>
          </p:cNvPr>
          <p:cNvCxnSpPr>
            <a:cxnSpLocks/>
          </p:cNvCxnSpPr>
          <p:nvPr/>
        </p:nvCxnSpPr>
        <p:spPr>
          <a:xfrm>
            <a:off x="6047232" y="5121341"/>
            <a:ext cx="3011424"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34002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Lab#7.1 </a:t>
            </a:r>
            <a:r>
              <a:rPr lang="en-US" altLang="ja-JP" sz="3200"/>
              <a:t>Azure Sphere</a:t>
            </a:r>
            <a:r>
              <a:rPr lang="ja-JP" altLang="en-US" sz="3200"/>
              <a:t>テナントと</a:t>
            </a:r>
            <a:r>
              <a:rPr lang="en-US" altLang="ja-JP" sz="3200"/>
              <a:t>IoT Central</a:t>
            </a:r>
            <a:r>
              <a:rPr lang="ja-JP" altLang="en-US" sz="3200"/>
              <a:t>を連携</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86</a:t>
            </a:fld>
            <a:endParaRPr kumimoji="1" lang="ja-JP" altLang="en-US"/>
          </a:p>
        </p:txBody>
      </p:sp>
      <p:sp>
        <p:nvSpPr>
          <p:cNvPr id="26" name="テキスト ボックス 25">
            <a:extLst>
              <a:ext uri="{FF2B5EF4-FFF2-40B4-BE49-F238E27FC236}">
                <a16:creationId xmlns:a16="http://schemas.microsoft.com/office/drawing/2014/main" id="{9493AB76-CA2B-4E1B-9DA4-ED9DE656DD8D}"/>
              </a:ext>
            </a:extLst>
          </p:cNvPr>
          <p:cNvSpPr txBox="1"/>
          <p:nvPr/>
        </p:nvSpPr>
        <p:spPr>
          <a:xfrm>
            <a:off x="838200" y="2904569"/>
            <a:ext cx="10707624" cy="2354283"/>
          </a:xfrm>
          <a:prstGeom prst="rect">
            <a:avLst/>
          </a:prstGeom>
          <a:solidFill>
            <a:schemeClr val="tx1"/>
          </a:solidFill>
        </p:spPr>
        <p:txBody>
          <a:bodyPr wrap="square" rtlCol="0">
            <a:noAutofit/>
          </a:bodyPr>
          <a:lstStyle/>
          <a:p>
            <a:r>
              <a:rPr lang="en-US" altLang="ja-JP">
                <a:solidFill>
                  <a:schemeClr val="bg1"/>
                </a:solidFill>
                <a:latin typeface="Consolas" panose="020B0609020204030204" pitchFamily="49" charset="0"/>
              </a:rPr>
              <a:t>C:\AzureSphere&gt;azsphere tenant download-validation-certificate </a:t>
            </a:r>
          </a:p>
          <a:p>
            <a:r>
              <a:rPr lang="en-US" altLang="ja-JP">
                <a:solidFill>
                  <a:schemeClr val="bg1"/>
                </a:solidFill>
                <a:latin typeface="Consolas" panose="020B0609020204030204" pitchFamily="49" charset="0"/>
              </a:rPr>
              <a:t>         –output ValidationCertification.cer</a:t>
            </a:r>
          </a:p>
          <a:p>
            <a:r>
              <a:rPr lang="en-US" altLang="ja-JP">
                <a:solidFill>
                  <a:schemeClr val="bg1"/>
                </a:solidFill>
                <a:latin typeface="Consolas" panose="020B0609020204030204" pitchFamily="49" charset="0"/>
              </a:rPr>
              <a:t>         --verificationcode </a:t>
            </a:r>
            <a:r>
              <a:rPr lang="en-US" altLang="ja-JP">
                <a:solidFill>
                  <a:srgbClr val="FF0000"/>
                </a:solidFill>
                <a:latin typeface="Consolas" panose="020B0609020204030204" pitchFamily="49" charset="0"/>
              </a:rPr>
              <a:t>1148F50228024107BA423087AC89EE57B845387C6F055A9D</a:t>
            </a:r>
          </a:p>
          <a:p>
            <a:r>
              <a:rPr lang="en-US" altLang="ja-JP">
                <a:solidFill>
                  <a:schemeClr val="bg1"/>
                </a:solidFill>
                <a:latin typeface="Consolas" panose="020B0609020204030204" pitchFamily="49" charset="0"/>
              </a:rPr>
              <a:t>Saving the validation certificate to 'C:\AzureSphere\ValidationCertification.cer'.</a:t>
            </a:r>
          </a:p>
          <a:p>
            <a:r>
              <a:rPr lang="en-US" altLang="ja-JP">
                <a:solidFill>
                  <a:schemeClr val="bg1"/>
                </a:solidFill>
                <a:latin typeface="Consolas" panose="020B0609020204030204" pitchFamily="49" charset="0"/>
              </a:rPr>
              <a:t>Saved the validation certificate to </a:t>
            </a:r>
            <a:r>
              <a:rPr lang="en-US" altLang="ja-JP">
                <a:solidFill>
                  <a:srgbClr val="FF00FF"/>
                </a:solidFill>
                <a:latin typeface="Consolas" panose="020B0609020204030204" pitchFamily="49" charset="0"/>
              </a:rPr>
              <a:t>'ValidationCertification.cer</a:t>
            </a:r>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Command completed successfully in 00:00:02.1465368.</a:t>
            </a:r>
          </a:p>
          <a:p>
            <a:endParaRPr lang="en-US" altLang="ja-JP">
              <a:solidFill>
                <a:schemeClr val="bg1"/>
              </a:solidFill>
              <a:latin typeface="Consolas" panose="020B0609020204030204" pitchFamily="49" charset="0"/>
            </a:endParaRPr>
          </a:p>
          <a:p>
            <a:r>
              <a:rPr lang="en-US" altLang="ja-JP">
                <a:solidFill>
                  <a:schemeClr val="bg1"/>
                </a:solidFill>
                <a:latin typeface="Consolas" panose="020B0609020204030204" pitchFamily="49" charset="0"/>
              </a:rPr>
              <a:t>C:\AzureSphere&gt;</a:t>
            </a:r>
          </a:p>
        </p:txBody>
      </p:sp>
      <p:sp>
        <p:nvSpPr>
          <p:cNvPr id="30" name="テキスト ボックス 29">
            <a:extLst>
              <a:ext uri="{FF2B5EF4-FFF2-40B4-BE49-F238E27FC236}">
                <a16:creationId xmlns:a16="http://schemas.microsoft.com/office/drawing/2014/main" id="{15E1DC31-F509-4B81-9C01-4C6482E08372}"/>
              </a:ext>
            </a:extLst>
          </p:cNvPr>
          <p:cNvSpPr txBox="1"/>
          <p:nvPr/>
        </p:nvSpPr>
        <p:spPr>
          <a:xfrm>
            <a:off x="975360" y="2188845"/>
            <a:ext cx="10229082" cy="646331"/>
          </a:xfrm>
          <a:prstGeom prst="rect">
            <a:avLst/>
          </a:prstGeom>
          <a:noFill/>
        </p:spPr>
        <p:txBody>
          <a:bodyPr wrap="none" rtlCol="0">
            <a:spAutoFit/>
          </a:bodyPr>
          <a:lstStyle/>
          <a:p>
            <a:r>
              <a:rPr lang="en-US" altLang="ja-JP"/>
              <a:t>azsphere tenant download-validation-certificate --output ValidationCertification.cer</a:t>
            </a:r>
          </a:p>
          <a:p>
            <a:r>
              <a:rPr lang="en-US" altLang="ja-JP"/>
              <a:t>                                                                                                         --verificationcode </a:t>
            </a:r>
            <a:r>
              <a:rPr lang="en-US" altLang="ja-JP">
                <a:solidFill>
                  <a:srgbClr val="FF0000"/>
                </a:solidFill>
              </a:rPr>
              <a:t>(Verification Code)</a:t>
            </a:r>
            <a:endParaRPr kumimoji="1" lang="ja-JP" altLang="en-US">
              <a:solidFill>
                <a:srgbClr val="FF0000"/>
              </a:solidFill>
            </a:endParaRPr>
          </a:p>
        </p:txBody>
      </p:sp>
      <p:sp>
        <p:nvSpPr>
          <p:cNvPr id="32" name="テキスト ボックス 31">
            <a:extLst>
              <a:ext uri="{FF2B5EF4-FFF2-40B4-BE49-F238E27FC236}">
                <a16:creationId xmlns:a16="http://schemas.microsoft.com/office/drawing/2014/main" id="{E71783A9-B809-41B3-91FF-8BC47DF45AB2}"/>
              </a:ext>
            </a:extLst>
          </p:cNvPr>
          <p:cNvSpPr txBox="1"/>
          <p:nvPr/>
        </p:nvSpPr>
        <p:spPr>
          <a:xfrm>
            <a:off x="838200" y="1450181"/>
            <a:ext cx="4108817" cy="369332"/>
          </a:xfrm>
          <a:prstGeom prst="rect">
            <a:avLst/>
          </a:prstGeom>
          <a:noFill/>
        </p:spPr>
        <p:txBody>
          <a:bodyPr wrap="none" rtlCol="0">
            <a:spAutoFit/>
          </a:bodyPr>
          <a:lstStyle/>
          <a:p>
            <a:r>
              <a:rPr kumimoji="1" lang="ja-JP" altLang="en-US"/>
              <a:t>検証コードを使って検証証明書を取得</a:t>
            </a:r>
          </a:p>
        </p:txBody>
      </p:sp>
    </p:spTree>
    <p:extLst>
      <p:ext uri="{BB962C8B-B14F-4D97-AF65-F5344CB8AC3E}">
        <p14:creationId xmlns:p14="http://schemas.microsoft.com/office/powerpoint/2010/main" val="38999141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52556992-4B6C-456E-BECE-108CE0CFDCA6}"/>
              </a:ext>
            </a:extLst>
          </p:cNvPr>
          <p:cNvPicPr>
            <a:picLocks noChangeAspect="1"/>
          </p:cNvPicPr>
          <p:nvPr/>
        </p:nvPicPr>
        <p:blipFill>
          <a:blip r:embed="rId2"/>
          <a:stretch>
            <a:fillRect/>
          </a:stretch>
        </p:blipFill>
        <p:spPr>
          <a:xfrm>
            <a:off x="6459263" y="2058877"/>
            <a:ext cx="5279697" cy="4037926"/>
          </a:xfrm>
          <a:prstGeom prst="rect">
            <a:avLst/>
          </a:prstGeom>
        </p:spPr>
      </p:pic>
      <p:pic>
        <p:nvPicPr>
          <p:cNvPr id="17" name="図 16">
            <a:extLst>
              <a:ext uri="{FF2B5EF4-FFF2-40B4-BE49-F238E27FC236}">
                <a16:creationId xmlns:a16="http://schemas.microsoft.com/office/drawing/2014/main" id="{0539362C-5DE3-49B3-A0E6-532072245765}"/>
              </a:ext>
            </a:extLst>
          </p:cNvPr>
          <p:cNvPicPr>
            <a:picLocks noChangeAspect="1"/>
          </p:cNvPicPr>
          <p:nvPr/>
        </p:nvPicPr>
        <p:blipFill>
          <a:blip r:embed="rId3"/>
          <a:stretch>
            <a:fillRect/>
          </a:stretch>
        </p:blipFill>
        <p:spPr>
          <a:xfrm>
            <a:off x="556390" y="1919994"/>
            <a:ext cx="5539610" cy="4324573"/>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Lab#7.1 </a:t>
            </a:r>
            <a:r>
              <a:rPr lang="en-US" altLang="ja-JP" sz="3200"/>
              <a:t>Azure Sphere</a:t>
            </a:r>
            <a:r>
              <a:rPr lang="ja-JP" altLang="en-US" sz="3200"/>
              <a:t>テナントと</a:t>
            </a:r>
            <a:r>
              <a:rPr lang="en-US" altLang="ja-JP" sz="3200"/>
              <a:t>IoT Central</a:t>
            </a:r>
            <a:r>
              <a:rPr lang="ja-JP" altLang="en-US" sz="3200"/>
              <a:t>を連携</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a:xfrm>
            <a:off x="8610600" y="6356350"/>
            <a:ext cx="2743200" cy="365125"/>
          </a:xfrm>
        </p:spPr>
        <p:txBody>
          <a:bodyPr/>
          <a:lstStyle/>
          <a:p>
            <a:fld id="{C19A29C7-8A9E-4D2D-BDFB-5A77C3E24864}" type="slidenum">
              <a:rPr kumimoji="1" lang="ja-JP" altLang="en-US" smtClean="0"/>
              <a:t>87</a:t>
            </a:fld>
            <a:endParaRPr kumimoji="1" lang="ja-JP" altLang="en-US"/>
          </a:p>
        </p:txBody>
      </p:sp>
      <p:sp>
        <p:nvSpPr>
          <p:cNvPr id="32" name="テキスト ボックス 31">
            <a:extLst>
              <a:ext uri="{FF2B5EF4-FFF2-40B4-BE49-F238E27FC236}">
                <a16:creationId xmlns:a16="http://schemas.microsoft.com/office/drawing/2014/main" id="{E71783A9-B809-41B3-91FF-8BC47DF45AB2}"/>
              </a:ext>
            </a:extLst>
          </p:cNvPr>
          <p:cNvSpPr txBox="1"/>
          <p:nvPr/>
        </p:nvSpPr>
        <p:spPr>
          <a:xfrm>
            <a:off x="838200" y="1450181"/>
            <a:ext cx="2031325" cy="369332"/>
          </a:xfrm>
          <a:prstGeom prst="rect">
            <a:avLst/>
          </a:prstGeom>
          <a:noFill/>
        </p:spPr>
        <p:txBody>
          <a:bodyPr wrap="none" rtlCol="0">
            <a:spAutoFit/>
          </a:bodyPr>
          <a:lstStyle/>
          <a:p>
            <a:r>
              <a:rPr lang="ja-JP" altLang="en-US"/>
              <a:t>検証証明書を設定</a:t>
            </a:r>
            <a:endParaRPr kumimoji="1" lang="ja-JP" altLang="en-US"/>
          </a:p>
        </p:txBody>
      </p:sp>
      <p:cxnSp>
        <p:nvCxnSpPr>
          <p:cNvPr id="7" name="直線コネクタ 6">
            <a:extLst>
              <a:ext uri="{FF2B5EF4-FFF2-40B4-BE49-F238E27FC236}">
                <a16:creationId xmlns:a16="http://schemas.microsoft.com/office/drawing/2014/main" id="{15A8A717-3544-4227-BD52-4EEAC1196C0A}"/>
              </a:ext>
            </a:extLst>
          </p:cNvPr>
          <p:cNvCxnSpPr>
            <a:cxnSpLocks/>
          </p:cNvCxnSpPr>
          <p:nvPr/>
        </p:nvCxnSpPr>
        <p:spPr>
          <a:xfrm>
            <a:off x="4696966" y="5985870"/>
            <a:ext cx="460250"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121E6331-B396-4B24-8551-CB55E3169375}"/>
              </a:ext>
            </a:extLst>
          </p:cNvPr>
          <p:cNvSpPr/>
          <p:nvPr/>
        </p:nvSpPr>
        <p:spPr>
          <a:xfrm>
            <a:off x="4351651" y="5796013"/>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8" name="直線コネクタ 17">
            <a:extLst>
              <a:ext uri="{FF2B5EF4-FFF2-40B4-BE49-F238E27FC236}">
                <a16:creationId xmlns:a16="http://schemas.microsoft.com/office/drawing/2014/main" id="{AB3FD025-D302-4483-A250-56723857AEC7}"/>
              </a:ext>
            </a:extLst>
          </p:cNvPr>
          <p:cNvCxnSpPr>
            <a:cxnSpLocks/>
          </p:cNvCxnSpPr>
          <p:nvPr/>
        </p:nvCxnSpPr>
        <p:spPr>
          <a:xfrm>
            <a:off x="6737125" y="4982505"/>
            <a:ext cx="51711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54435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テキスト ボックス 17">
            <a:extLst>
              <a:ext uri="{FF2B5EF4-FFF2-40B4-BE49-F238E27FC236}">
                <a16:creationId xmlns:a16="http://schemas.microsoft.com/office/drawing/2014/main" id="{1FA69B96-0122-4392-B957-81E0653B83E0}"/>
              </a:ext>
            </a:extLst>
          </p:cNvPr>
          <p:cNvSpPr txBox="1"/>
          <p:nvPr/>
        </p:nvSpPr>
        <p:spPr>
          <a:xfrm>
            <a:off x="601398" y="1559551"/>
            <a:ext cx="4221027" cy="369332"/>
          </a:xfrm>
          <a:prstGeom prst="rect">
            <a:avLst/>
          </a:prstGeom>
          <a:noFill/>
        </p:spPr>
        <p:txBody>
          <a:bodyPr wrap="none" rtlCol="0">
            <a:spAutoFit/>
          </a:bodyPr>
          <a:lstStyle/>
          <a:p>
            <a:r>
              <a:rPr kumimoji="1" lang="en-US" altLang="ja-JP"/>
              <a:t>main.c: </a:t>
            </a:r>
            <a:r>
              <a:rPr kumimoji="1" lang="ja-JP" altLang="en-US"/>
              <a:t>ヘッダファイルをインクルード</a:t>
            </a:r>
          </a:p>
        </p:txBody>
      </p:sp>
      <p:sp>
        <p:nvSpPr>
          <p:cNvPr id="14" name="テキスト ボックス 13">
            <a:extLst>
              <a:ext uri="{FF2B5EF4-FFF2-40B4-BE49-F238E27FC236}">
                <a16:creationId xmlns:a16="http://schemas.microsoft.com/office/drawing/2014/main" id="{00BB9CD3-2530-46D8-A615-85FDAC43C11F}"/>
              </a:ext>
            </a:extLst>
          </p:cNvPr>
          <p:cNvSpPr txBox="1"/>
          <p:nvPr/>
        </p:nvSpPr>
        <p:spPr>
          <a:xfrm>
            <a:off x="601399" y="2963816"/>
            <a:ext cx="10989200" cy="1325564"/>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IOTHUB_DEVICE_CLIENT_LL_HANDLE clientHandle;</a:t>
            </a:r>
          </a:p>
          <a:p>
            <a:r>
              <a:rPr lang="en-US" altLang="ja-JP">
                <a:solidFill>
                  <a:schemeClr val="bg1"/>
                </a:solidFill>
                <a:latin typeface="Consolas" panose="020B0609020204030204" pitchFamily="49" charset="0"/>
              </a:rPr>
              <a:t>AZURE_SPHERE_PROV_RETURN_VALUE provResult =</a:t>
            </a:r>
          </a:p>
          <a:p>
            <a:r>
              <a:rPr lang="en-US" altLang="ja-JP">
                <a:solidFill>
                  <a:schemeClr val="bg1"/>
                </a:solidFill>
                <a:latin typeface="Consolas" panose="020B0609020204030204" pitchFamily="49" charset="0"/>
              </a:rPr>
              <a:t> IoTHubDeviceClient_LL_CreateWithAzureSphereDeviceAuthProvisioning("</a:t>
            </a:r>
            <a:r>
              <a:rPr lang="en-US" altLang="ja-JP">
                <a:solidFill>
                  <a:srgbClr val="FF0000"/>
                </a:solidFill>
                <a:latin typeface="Consolas" panose="020B0609020204030204" pitchFamily="49" charset="0"/>
              </a:rPr>
              <a:t>Scope ID</a:t>
            </a:r>
            <a:r>
              <a:rPr lang="en-US" altLang="ja-JP">
                <a:solidFill>
                  <a:schemeClr val="bg1"/>
                </a:solidFill>
                <a:latin typeface="Consolas" panose="020B0609020204030204" pitchFamily="49" charset="0"/>
              </a:rPr>
              <a:t>", 10000,</a:t>
            </a:r>
          </a:p>
          <a:p>
            <a:r>
              <a:rPr lang="en-US" altLang="ja-JP">
                <a:solidFill>
                  <a:schemeClr val="bg1"/>
                </a:solidFill>
                <a:latin typeface="Consolas" panose="020B0609020204030204" pitchFamily="49" charset="0"/>
              </a:rPr>
              <a:t>                                                                &amp;clientHandle);</a:t>
            </a:r>
          </a:p>
        </p:txBody>
      </p:sp>
      <p:sp>
        <p:nvSpPr>
          <p:cNvPr id="15" name="テキスト ボックス 14">
            <a:extLst>
              <a:ext uri="{FF2B5EF4-FFF2-40B4-BE49-F238E27FC236}">
                <a16:creationId xmlns:a16="http://schemas.microsoft.com/office/drawing/2014/main" id="{09409551-97AC-4071-A4E2-57E8B0B14D09}"/>
              </a:ext>
            </a:extLst>
          </p:cNvPr>
          <p:cNvSpPr txBox="1"/>
          <p:nvPr/>
        </p:nvSpPr>
        <p:spPr>
          <a:xfrm>
            <a:off x="601399" y="2594484"/>
            <a:ext cx="3990195" cy="369332"/>
          </a:xfrm>
          <a:prstGeom prst="rect">
            <a:avLst/>
          </a:prstGeom>
          <a:noFill/>
        </p:spPr>
        <p:txBody>
          <a:bodyPr wrap="none" rtlCol="0">
            <a:spAutoFit/>
          </a:bodyPr>
          <a:lstStyle/>
          <a:p>
            <a:r>
              <a:rPr kumimoji="1" lang="en-US" altLang="ja-JP"/>
              <a:t>main.c:</a:t>
            </a:r>
            <a:r>
              <a:rPr kumimoji="1" lang="ja-JP" altLang="en-US"/>
              <a:t> クライアントハンドルの作成</a:t>
            </a:r>
          </a:p>
        </p:txBody>
      </p:sp>
      <p:sp>
        <p:nvSpPr>
          <p:cNvPr id="2" name="タイトル 1">
            <a:extLst>
              <a:ext uri="{FF2B5EF4-FFF2-40B4-BE49-F238E27FC236}">
                <a16:creationId xmlns:a16="http://schemas.microsoft.com/office/drawing/2014/main" id="{E38DE0F6-533F-4B44-81B9-087B8B95E311}"/>
              </a:ext>
            </a:extLst>
          </p:cNvPr>
          <p:cNvSpPr>
            <a:spLocks noGrp="1"/>
          </p:cNvSpPr>
          <p:nvPr>
            <p:ph type="title"/>
          </p:nvPr>
        </p:nvSpPr>
        <p:spPr/>
        <p:txBody>
          <a:bodyPr/>
          <a:lstStyle/>
          <a:p>
            <a:r>
              <a:rPr lang="en-US" altLang="ja-JP"/>
              <a:t>Lab#7.2 Lab#5</a:t>
            </a:r>
            <a:r>
              <a:rPr lang="ja-JP" altLang="en-US"/>
              <a:t>のコードを変更</a:t>
            </a:r>
            <a:endParaRPr kumimoji="1" lang="ja-JP" altLang="en-US"/>
          </a:p>
        </p:txBody>
      </p:sp>
      <p:sp>
        <p:nvSpPr>
          <p:cNvPr id="3" name="スライド番号プレースホルダー 2">
            <a:extLst>
              <a:ext uri="{FF2B5EF4-FFF2-40B4-BE49-F238E27FC236}">
                <a16:creationId xmlns:a16="http://schemas.microsoft.com/office/drawing/2014/main" id="{6A7CE53A-836D-495A-BCA1-E6D23BA85273}"/>
              </a:ext>
            </a:extLst>
          </p:cNvPr>
          <p:cNvSpPr>
            <a:spLocks noGrp="1"/>
          </p:cNvSpPr>
          <p:nvPr>
            <p:ph type="sldNum" sz="quarter" idx="12"/>
          </p:nvPr>
        </p:nvSpPr>
        <p:spPr>
          <a:xfrm>
            <a:off x="8610600" y="6356350"/>
            <a:ext cx="2743200" cy="365125"/>
          </a:xfrm>
        </p:spPr>
        <p:txBody>
          <a:bodyPr/>
          <a:lstStyle/>
          <a:p>
            <a:fld id="{C19A29C7-8A9E-4D2D-BDFB-5A77C3E24864}" type="slidenum">
              <a:rPr kumimoji="1" lang="ja-JP" altLang="en-US" smtClean="0"/>
              <a:t>88</a:t>
            </a:fld>
            <a:endParaRPr kumimoji="1" lang="ja-JP" altLang="en-US"/>
          </a:p>
        </p:txBody>
      </p:sp>
      <p:sp>
        <p:nvSpPr>
          <p:cNvPr id="10" name="テキスト ボックス 9">
            <a:extLst>
              <a:ext uri="{FF2B5EF4-FFF2-40B4-BE49-F238E27FC236}">
                <a16:creationId xmlns:a16="http://schemas.microsoft.com/office/drawing/2014/main" id="{1114C823-7E21-4F4B-AADE-5A73B41305FA}"/>
              </a:ext>
            </a:extLst>
          </p:cNvPr>
          <p:cNvSpPr txBox="1"/>
          <p:nvPr/>
        </p:nvSpPr>
        <p:spPr>
          <a:xfrm>
            <a:off x="601398" y="4807427"/>
            <a:ext cx="10989199" cy="1548923"/>
          </a:xfrm>
          <a:prstGeom prst="rect">
            <a:avLst/>
          </a:prstGeom>
          <a:solidFill>
            <a:schemeClr val="tx1"/>
          </a:solidFill>
        </p:spPr>
        <p:txBody>
          <a:bodyPr wrap="none" rtlCol="0">
            <a:noAutofit/>
          </a:bodyPr>
          <a:lstStyle/>
          <a:p>
            <a:r>
              <a:rPr lang="en-US" altLang="ja-JP">
                <a:solidFill>
                  <a:schemeClr val="bg1"/>
                </a:solidFill>
                <a:latin typeface="Consolas" panose="020B0609020204030204" pitchFamily="49" charset="0"/>
              </a:rPr>
              <a:t> "AllowedConnections": [</a:t>
            </a:r>
            <a:r>
              <a:rPr lang="en-US" altLang="ja-JP">
                <a:solidFill>
                  <a:srgbClr val="FF0000"/>
                </a:solidFill>
                <a:latin typeface="Consolas" panose="020B0609020204030204" pitchFamily="49" charset="0"/>
              </a:rPr>
              <a:t>"global.azure-devices-provisioning.net", </a:t>
            </a:r>
          </a:p>
          <a:p>
            <a:r>
              <a:rPr lang="en-US" altLang="ja-JP">
                <a:solidFill>
                  <a:schemeClr val="bg1"/>
                </a:solidFill>
                <a:latin typeface="Consolas" panose="020B0609020204030204" pitchFamily="49" charset="0"/>
              </a:rPr>
              <a:t>                                                            "</a:t>
            </a:r>
            <a:r>
              <a:rPr lang="ja-JP" altLang="en-US">
                <a:solidFill>
                  <a:schemeClr val="bg1"/>
                </a:solidFill>
                <a:latin typeface="Consolas" panose="020B0609020204030204" pitchFamily="49" charset="0"/>
              </a:rPr>
              <a:t>名前</a:t>
            </a:r>
            <a:r>
              <a:rPr lang="en-US" altLang="ja-JP">
                <a:solidFill>
                  <a:schemeClr val="bg1"/>
                </a:solidFill>
                <a:latin typeface="Consolas" panose="020B0609020204030204" pitchFamily="49" charset="0"/>
              </a:rPr>
              <a:t>.azure-devices.net" ],</a:t>
            </a:r>
          </a:p>
          <a:p>
            <a:r>
              <a:rPr lang="en-US" altLang="ja-JP">
                <a:solidFill>
                  <a:schemeClr val="bg1"/>
                </a:solidFill>
                <a:latin typeface="Consolas" panose="020B0609020204030204" pitchFamily="49" charset="0"/>
              </a:rPr>
              <a:t>...</a:t>
            </a:r>
          </a:p>
          <a:p>
            <a:r>
              <a:rPr lang="en-US" altLang="ja-JP">
                <a:solidFill>
                  <a:schemeClr val="bg1"/>
                </a:solidFill>
                <a:latin typeface="Consolas" panose="020B0609020204030204" pitchFamily="49" charset="0"/>
              </a:rPr>
              <a:t> "SystemTime": false</a:t>
            </a:r>
            <a:r>
              <a:rPr lang="en-US" altLang="ja-JP">
                <a:solidFill>
                  <a:srgbClr val="FF0000"/>
                </a:solidFill>
                <a:latin typeface="Consolas" panose="020B0609020204030204" pitchFamily="49" charset="0"/>
              </a:rPr>
              <a:t>,</a:t>
            </a:r>
          </a:p>
          <a:p>
            <a:r>
              <a:rPr lang="en-US" altLang="ja-JP">
                <a:solidFill>
                  <a:srgbClr val="FF0000"/>
                </a:solidFill>
                <a:latin typeface="Consolas" panose="020B0609020204030204" pitchFamily="49" charset="0"/>
              </a:rPr>
              <a:t> "DeviceAuthentication": "Azure Sphere Tenant ID"</a:t>
            </a:r>
          </a:p>
        </p:txBody>
      </p:sp>
      <p:sp>
        <p:nvSpPr>
          <p:cNvPr id="11" name="テキスト ボックス 10">
            <a:extLst>
              <a:ext uri="{FF2B5EF4-FFF2-40B4-BE49-F238E27FC236}">
                <a16:creationId xmlns:a16="http://schemas.microsoft.com/office/drawing/2014/main" id="{1F75A829-8B44-416B-8584-BFBA215656BB}"/>
              </a:ext>
            </a:extLst>
          </p:cNvPr>
          <p:cNvSpPr txBox="1"/>
          <p:nvPr/>
        </p:nvSpPr>
        <p:spPr>
          <a:xfrm>
            <a:off x="601399" y="4438095"/>
            <a:ext cx="2071401" cy="369332"/>
          </a:xfrm>
          <a:prstGeom prst="rect">
            <a:avLst/>
          </a:prstGeom>
          <a:noFill/>
        </p:spPr>
        <p:txBody>
          <a:bodyPr wrap="none" rtlCol="0">
            <a:spAutoFit/>
          </a:bodyPr>
          <a:lstStyle/>
          <a:p>
            <a:r>
              <a:rPr kumimoji="1" lang="en-US" altLang="ja-JP"/>
              <a:t>app_manifest.json</a:t>
            </a:r>
            <a:endParaRPr kumimoji="1" lang="ja-JP" altLang="en-US"/>
          </a:p>
        </p:txBody>
      </p:sp>
      <p:cxnSp>
        <p:nvCxnSpPr>
          <p:cNvPr id="16" name="直線コネクタ 15">
            <a:extLst>
              <a:ext uri="{FF2B5EF4-FFF2-40B4-BE49-F238E27FC236}">
                <a16:creationId xmlns:a16="http://schemas.microsoft.com/office/drawing/2014/main" id="{ADACCD85-9E94-4075-B479-0D43DF732DAA}"/>
              </a:ext>
            </a:extLst>
          </p:cNvPr>
          <p:cNvCxnSpPr>
            <a:cxnSpLocks/>
            <a:endCxn id="17" idx="1"/>
          </p:cNvCxnSpPr>
          <p:nvPr/>
        </p:nvCxnSpPr>
        <p:spPr>
          <a:xfrm>
            <a:off x="5230368" y="6249834"/>
            <a:ext cx="476006" cy="361870"/>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8E3656E7-72B2-4A59-856C-8DB8FA6C2520}"/>
              </a:ext>
            </a:extLst>
          </p:cNvPr>
          <p:cNvSpPr txBox="1"/>
          <p:nvPr/>
        </p:nvSpPr>
        <p:spPr>
          <a:xfrm>
            <a:off x="5706374" y="6427038"/>
            <a:ext cx="4578497" cy="369332"/>
          </a:xfrm>
          <a:prstGeom prst="rect">
            <a:avLst/>
          </a:prstGeom>
          <a:noFill/>
        </p:spPr>
        <p:txBody>
          <a:bodyPr wrap="none" rtlCol="0">
            <a:spAutoFit/>
          </a:bodyPr>
          <a:lstStyle/>
          <a:p>
            <a:r>
              <a:rPr lang="en-US" altLang="ja-JP"/>
              <a:t>azsphere tenant show-selected</a:t>
            </a:r>
            <a:r>
              <a:rPr lang="ja-JP" altLang="en-US"/>
              <a:t> の実行結果</a:t>
            </a:r>
            <a:endParaRPr kumimoji="1" lang="en-US" altLang="ja-JP"/>
          </a:p>
        </p:txBody>
      </p:sp>
      <p:sp>
        <p:nvSpPr>
          <p:cNvPr id="12" name="テキスト ボックス 11">
            <a:extLst>
              <a:ext uri="{FF2B5EF4-FFF2-40B4-BE49-F238E27FC236}">
                <a16:creationId xmlns:a16="http://schemas.microsoft.com/office/drawing/2014/main" id="{561D20F2-55AC-4361-A3EC-5C34FDE1C616}"/>
              </a:ext>
            </a:extLst>
          </p:cNvPr>
          <p:cNvSpPr txBox="1"/>
          <p:nvPr/>
        </p:nvSpPr>
        <p:spPr>
          <a:xfrm>
            <a:off x="601398" y="1967203"/>
            <a:ext cx="10989200" cy="517900"/>
          </a:xfrm>
          <a:prstGeom prst="rect">
            <a:avLst/>
          </a:prstGeom>
          <a:solidFill>
            <a:schemeClr val="tx1"/>
          </a:solidFill>
        </p:spPr>
        <p:txBody>
          <a:bodyPr wrap="none" rtlCol="0">
            <a:noAutofit/>
          </a:bodyPr>
          <a:lstStyle/>
          <a:p>
            <a:r>
              <a:rPr lang="it-IT" altLang="ja-JP">
                <a:solidFill>
                  <a:schemeClr val="bg1"/>
                </a:solidFill>
                <a:latin typeface="Consolas" panose="020B0609020204030204" pitchFamily="49" charset="0"/>
              </a:rPr>
              <a:t>#include &lt;azureiot/azure_sphere_provisioning.h&gt;</a:t>
            </a:r>
          </a:p>
        </p:txBody>
      </p:sp>
    </p:spTree>
    <p:extLst>
      <p:ext uri="{BB962C8B-B14F-4D97-AF65-F5344CB8AC3E}">
        <p14:creationId xmlns:p14="http://schemas.microsoft.com/office/powerpoint/2010/main" val="16821837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図 4">
            <a:extLst>
              <a:ext uri="{FF2B5EF4-FFF2-40B4-BE49-F238E27FC236}">
                <a16:creationId xmlns:a16="http://schemas.microsoft.com/office/drawing/2014/main" id="{B1CA8B90-65FF-4649-9A49-194E565F81E0}"/>
              </a:ext>
            </a:extLst>
          </p:cNvPr>
          <p:cNvPicPr>
            <a:picLocks noChangeAspect="1"/>
          </p:cNvPicPr>
          <p:nvPr/>
        </p:nvPicPr>
        <p:blipFill>
          <a:blip r:embed="rId2"/>
          <a:stretch>
            <a:fillRect/>
          </a:stretch>
        </p:blipFill>
        <p:spPr>
          <a:xfrm>
            <a:off x="377247" y="1506768"/>
            <a:ext cx="6214162" cy="2826686"/>
          </a:xfrm>
          <a:prstGeom prst="rect">
            <a:avLst/>
          </a:prstGeom>
        </p:spPr>
      </p:pic>
      <p:pic>
        <p:nvPicPr>
          <p:cNvPr id="9" name="図 8">
            <a:extLst>
              <a:ext uri="{FF2B5EF4-FFF2-40B4-BE49-F238E27FC236}">
                <a16:creationId xmlns:a16="http://schemas.microsoft.com/office/drawing/2014/main" id="{98430C0A-5247-40C0-9E39-9BB24DB50883}"/>
              </a:ext>
            </a:extLst>
          </p:cNvPr>
          <p:cNvPicPr>
            <a:picLocks noChangeAspect="1"/>
          </p:cNvPicPr>
          <p:nvPr/>
        </p:nvPicPr>
        <p:blipFill>
          <a:blip r:embed="rId3"/>
          <a:stretch>
            <a:fillRect/>
          </a:stretch>
        </p:blipFill>
        <p:spPr>
          <a:xfrm>
            <a:off x="6266690" y="2860572"/>
            <a:ext cx="5087110" cy="2734419"/>
          </a:xfrm>
          <a:prstGeom prst="rect">
            <a:avLst/>
          </a:prstGeom>
        </p:spPr>
      </p:pic>
      <p:sp>
        <p:nvSpPr>
          <p:cNvPr id="2" name="タイトル 1">
            <a:extLst>
              <a:ext uri="{FF2B5EF4-FFF2-40B4-BE49-F238E27FC236}">
                <a16:creationId xmlns:a16="http://schemas.microsoft.com/office/drawing/2014/main" id="{DF682414-9EA0-4529-9A32-0D0D5622D197}"/>
              </a:ext>
            </a:extLst>
          </p:cNvPr>
          <p:cNvSpPr>
            <a:spLocks noGrp="1"/>
          </p:cNvSpPr>
          <p:nvPr>
            <p:ph type="title"/>
          </p:nvPr>
        </p:nvSpPr>
        <p:spPr/>
        <p:txBody>
          <a:bodyPr>
            <a:normAutofit/>
          </a:bodyPr>
          <a:lstStyle/>
          <a:p>
            <a:r>
              <a:rPr lang="en-US" altLang="ja-JP"/>
              <a:t>Lab#7.3 </a:t>
            </a:r>
            <a:r>
              <a:rPr lang="en-US" altLang="ja-JP" sz="4000"/>
              <a:t>IoT Central</a:t>
            </a:r>
            <a:r>
              <a:rPr lang="ja-JP" altLang="en-US" sz="4000"/>
              <a:t>にデバイスを追加</a:t>
            </a:r>
            <a:endParaRPr kumimoji="1" lang="ja-JP" altLang="en-US"/>
          </a:p>
        </p:txBody>
      </p:sp>
      <p:sp>
        <p:nvSpPr>
          <p:cNvPr id="3" name="スライド番号プレースホルダー 2">
            <a:extLst>
              <a:ext uri="{FF2B5EF4-FFF2-40B4-BE49-F238E27FC236}">
                <a16:creationId xmlns:a16="http://schemas.microsoft.com/office/drawing/2014/main" id="{977A72E6-5460-4CD7-84FF-A2A576F2E836}"/>
              </a:ext>
            </a:extLst>
          </p:cNvPr>
          <p:cNvSpPr>
            <a:spLocks noGrp="1"/>
          </p:cNvSpPr>
          <p:nvPr>
            <p:ph type="sldNum" sz="quarter" idx="12"/>
          </p:nvPr>
        </p:nvSpPr>
        <p:spPr/>
        <p:txBody>
          <a:bodyPr/>
          <a:lstStyle/>
          <a:p>
            <a:fld id="{C19A29C7-8A9E-4D2D-BDFB-5A77C3E24864}" type="slidenum">
              <a:rPr kumimoji="1" lang="ja-JP" altLang="en-US" smtClean="0"/>
              <a:t>89</a:t>
            </a:fld>
            <a:endParaRPr kumimoji="1" lang="ja-JP" altLang="en-US"/>
          </a:p>
        </p:txBody>
      </p:sp>
      <p:cxnSp>
        <p:nvCxnSpPr>
          <p:cNvPr id="7" name="直線コネクタ 6">
            <a:extLst>
              <a:ext uri="{FF2B5EF4-FFF2-40B4-BE49-F238E27FC236}">
                <a16:creationId xmlns:a16="http://schemas.microsoft.com/office/drawing/2014/main" id="{7197EECD-6E68-4673-82E1-4996D3BEB9C7}"/>
              </a:ext>
            </a:extLst>
          </p:cNvPr>
          <p:cNvCxnSpPr>
            <a:cxnSpLocks/>
          </p:cNvCxnSpPr>
          <p:nvPr/>
        </p:nvCxnSpPr>
        <p:spPr>
          <a:xfrm>
            <a:off x="661773" y="2531943"/>
            <a:ext cx="87693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楕円 7">
            <a:extLst>
              <a:ext uri="{FF2B5EF4-FFF2-40B4-BE49-F238E27FC236}">
                <a16:creationId xmlns:a16="http://schemas.microsoft.com/office/drawing/2014/main" id="{79C51B22-0027-4F7B-9217-D374E9B249CC}"/>
              </a:ext>
            </a:extLst>
          </p:cNvPr>
          <p:cNvSpPr/>
          <p:nvPr/>
        </p:nvSpPr>
        <p:spPr>
          <a:xfrm>
            <a:off x="316458" y="234208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1</a:t>
            </a:r>
            <a:endParaRPr kumimoji="1" lang="ja-JP" altLang="en-US" sz="1600"/>
          </a:p>
        </p:txBody>
      </p:sp>
      <p:cxnSp>
        <p:nvCxnSpPr>
          <p:cNvPr id="12" name="直線コネクタ 11">
            <a:extLst>
              <a:ext uri="{FF2B5EF4-FFF2-40B4-BE49-F238E27FC236}">
                <a16:creationId xmlns:a16="http://schemas.microsoft.com/office/drawing/2014/main" id="{F6069230-B360-4834-A09A-914D04F05440}"/>
              </a:ext>
            </a:extLst>
          </p:cNvPr>
          <p:cNvCxnSpPr>
            <a:cxnSpLocks/>
          </p:cNvCxnSpPr>
          <p:nvPr/>
        </p:nvCxnSpPr>
        <p:spPr>
          <a:xfrm>
            <a:off x="2112621" y="2844523"/>
            <a:ext cx="763195"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楕円 12">
            <a:extLst>
              <a:ext uri="{FF2B5EF4-FFF2-40B4-BE49-F238E27FC236}">
                <a16:creationId xmlns:a16="http://schemas.microsoft.com/office/drawing/2014/main" id="{7EA00BCA-8D0F-42EF-8877-389FD5B6B373}"/>
              </a:ext>
            </a:extLst>
          </p:cNvPr>
          <p:cNvSpPr/>
          <p:nvPr/>
        </p:nvSpPr>
        <p:spPr>
          <a:xfrm>
            <a:off x="1767306" y="265466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2</a:t>
            </a:r>
            <a:endParaRPr kumimoji="1" lang="ja-JP" altLang="en-US" sz="1600"/>
          </a:p>
        </p:txBody>
      </p:sp>
      <p:cxnSp>
        <p:nvCxnSpPr>
          <p:cNvPr id="15" name="直線コネクタ 14">
            <a:extLst>
              <a:ext uri="{FF2B5EF4-FFF2-40B4-BE49-F238E27FC236}">
                <a16:creationId xmlns:a16="http://schemas.microsoft.com/office/drawing/2014/main" id="{ADCCF1BD-228D-49CC-A592-2B6A8ED49580}"/>
              </a:ext>
            </a:extLst>
          </p:cNvPr>
          <p:cNvCxnSpPr>
            <a:cxnSpLocks/>
          </p:cNvCxnSpPr>
          <p:nvPr/>
        </p:nvCxnSpPr>
        <p:spPr>
          <a:xfrm>
            <a:off x="5665634" y="2909074"/>
            <a:ext cx="25967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楕円 15">
            <a:extLst>
              <a:ext uri="{FF2B5EF4-FFF2-40B4-BE49-F238E27FC236}">
                <a16:creationId xmlns:a16="http://schemas.microsoft.com/office/drawing/2014/main" id="{A4B7EF0D-D502-4CFA-83F1-8AE2E8AE879A}"/>
              </a:ext>
            </a:extLst>
          </p:cNvPr>
          <p:cNvSpPr/>
          <p:nvPr/>
        </p:nvSpPr>
        <p:spPr>
          <a:xfrm>
            <a:off x="5315435" y="2571708"/>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3</a:t>
            </a:r>
            <a:endParaRPr kumimoji="1" lang="ja-JP" altLang="en-US" sz="1600"/>
          </a:p>
        </p:txBody>
      </p:sp>
      <p:cxnSp>
        <p:nvCxnSpPr>
          <p:cNvPr id="18" name="直線コネクタ 17">
            <a:extLst>
              <a:ext uri="{FF2B5EF4-FFF2-40B4-BE49-F238E27FC236}">
                <a16:creationId xmlns:a16="http://schemas.microsoft.com/office/drawing/2014/main" id="{B764C758-9345-41C5-8E78-3A2F01C21A26}"/>
              </a:ext>
            </a:extLst>
          </p:cNvPr>
          <p:cNvCxnSpPr>
            <a:cxnSpLocks/>
          </p:cNvCxnSpPr>
          <p:nvPr/>
        </p:nvCxnSpPr>
        <p:spPr>
          <a:xfrm>
            <a:off x="5430340" y="3121667"/>
            <a:ext cx="25967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楕円 19">
            <a:extLst>
              <a:ext uri="{FF2B5EF4-FFF2-40B4-BE49-F238E27FC236}">
                <a16:creationId xmlns:a16="http://schemas.microsoft.com/office/drawing/2014/main" id="{0A53BE96-89C3-4054-8216-A965A1DE21E4}"/>
              </a:ext>
            </a:extLst>
          </p:cNvPr>
          <p:cNvSpPr/>
          <p:nvPr/>
        </p:nvSpPr>
        <p:spPr>
          <a:xfrm>
            <a:off x="5085025" y="293181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4</a:t>
            </a:r>
            <a:endParaRPr kumimoji="1" lang="ja-JP" altLang="en-US" sz="1600"/>
          </a:p>
        </p:txBody>
      </p:sp>
      <p:cxnSp>
        <p:nvCxnSpPr>
          <p:cNvPr id="21" name="直線コネクタ 20">
            <a:extLst>
              <a:ext uri="{FF2B5EF4-FFF2-40B4-BE49-F238E27FC236}">
                <a16:creationId xmlns:a16="http://schemas.microsoft.com/office/drawing/2014/main" id="{61FD9947-F5FB-4045-A37B-9F335A5F4889}"/>
              </a:ext>
            </a:extLst>
          </p:cNvPr>
          <p:cNvCxnSpPr>
            <a:cxnSpLocks/>
          </p:cNvCxnSpPr>
          <p:nvPr/>
        </p:nvCxnSpPr>
        <p:spPr>
          <a:xfrm>
            <a:off x="6478679" y="4063993"/>
            <a:ext cx="3348073"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楕円 21">
            <a:extLst>
              <a:ext uri="{FF2B5EF4-FFF2-40B4-BE49-F238E27FC236}">
                <a16:creationId xmlns:a16="http://schemas.microsoft.com/office/drawing/2014/main" id="{D2946E3F-6FB1-4085-8308-B8407FA20B11}"/>
              </a:ext>
            </a:extLst>
          </p:cNvPr>
          <p:cNvSpPr/>
          <p:nvPr/>
        </p:nvSpPr>
        <p:spPr>
          <a:xfrm>
            <a:off x="6133364" y="3874136"/>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5</a:t>
            </a:r>
            <a:endParaRPr kumimoji="1" lang="ja-JP" altLang="en-US" sz="1600"/>
          </a:p>
        </p:txBody>
      </p:sp>
      <p:cxnSp>
        <p:nvCxnSpPr>
          <p:cNvPr id="23" name="直線コネクタ 22">
            <a:extLst>
              <a:ext uri="{FF2B5EF4-FFF2-40B4-BE49-F238E27FC236}">
                <a16:creationId xmlns:a16="http://schemas.microsoft.com/office/drawing/2014/main" id="{1561CCA6-9EFC-4819-A610-51018503B211}"/>
              </a:ext>
            </a:extLst>
          </p:cNvPr>
          <p:cNvCxnSpPr>
            <a:cxnSpLocks/>
          </p:cNvCxnSpPr>
          <p:nvPr/>
        </p:nvCxnSpPr>
        <p:spPr>
          <a:xfrm>
            <a:off x="9313280" y="5279607"/>
            <a:ext cx="489088" cy="0"/>
          </a:xfrm>
          <a:prstGeom prst="line">
            <a:avLst/>
          </a:prstGeom>
          <a:ln w="38100" cap="rnd">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楕円 23">
            <a:extLst>
              <a:ext uri="{FF2B5EF4-FFF2-40B4-BE49-F238E27FC236}">
                <a16:creationId xmlns:a16="http://schemas.microsoft.com/office/drawing/2014/main" id="{37276C2D-A057-4BEB-9FD1-E00F47543AF3}"/>
              </a:ext>
            </a:extLst>
          </p:cNvPr>
          <p:cNvSpPr/>
          <p:nvPr/>
        </p:nvSpPr>
        <p:spPr>
          <a:xfrm>
            <a:off x="8967965" y="5089750"/>
            <a:ext cx="300790" cy="30079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ja-JP" sz="1600"/>
              <a:t>6</a:t>
            </a:r>
            <a:endParaRPr kumimoji="1" lang="ja-JP" altLang="en-US" sz="1600"/>
          </a:p>
        </p:txBody>
      </p:sp>
      <p:cxnSp>
        <p:nvCxnSpPr>
          <p:cNvPr id="25" name="直線コネクタ 24">
            <a:extLst>
              <a:ext uri="{FF2B5EF4-FFF2-40B4-BE49-F238E27FC236}">
                <a16:creationId xmlns:a16="http://schemas.microsoft.com/office/drawing/2014/main" id="{E304FAFA-CB86-42C1-A7AB-03760BD759EE}"/>
              </a:ext>
            </a:extLst>
          </p:cNvPr>
          <p:cNvCxnSpPr>
            <a:cxnSpLocks/>
            <a:endCxn id="26" idx="3"/>
          </p:cNvCxnSpPr>
          <p:nvPr/>
        </p:nvCxnSpPr>
        <p:spPr>
          <a:xfrm flipH="1">
            <a:off x="7335555" y="4063993"/>
            <a:ext cx="817160" cy="2023228"/>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6" name="テキスト ボックス 25">
            <a:extLst>
              <a:ext uri="{FF2B5EF4-FFF2-40B4-BE49-F238E27FC236}">
                <a16:creationId xmlns:a16="http://schemas.microsoft.com/office/drawing/2014/main" id="{B717DC98-64F4-4833-825A-D4A307BA1C38}"/>
              </a:ext>
            </a:extLst>
          </p:cNvPr>
          <p:cNvSpPr txBox="1"/>
          <p:nvPr/>
        </p:nvSpPr>
        <p:spPr>
          <a:xfrm>
            <a:off x="732465" y="5902555"/>
            <a:ext cx="6603090" cy="369332"/>
          </a:xfrm>
          <a:prstGeom prst="rect">
            <a:avLst/>
          </a:prstGeom>
          <a:noFill/>
        </p:spPr>
        <p:txBody>
          <a:bodyPr wrap="none" rtlCol="0">
            <a:spAutoFit/>
          </a:bodyPr>
          <a:lstStyle/>
          <a:p>
            <a:r>
              <a:rPr lang="en-US" altLang="ja-JP"/>
              <a:t>device show-attached</a:t>
            </a:r>
            <a:r>
              <a:rPr lang="ja-JP" altLang="en-US"/>
              <a:t>の実行結果の、</a:t>
            </a:r>
            <a:r>
              <a:rPr lang="en-US" altLang="ja-JP"/>
              <a:t>Device ID</a:t>
            </a:r>
            <a:r>
              <a:rPr lang="ja-JP" altLang="en-US"/>
              <a:t>を小文字に変換</a:t>
            </a:r>
            <a:endParaRPr lang="en-US" altLang="ja-JP"/>
          </a:p>
        </p:txBody>
      </p:sp>
    </p:spTree>
    <p:extLst>
      <p:ext uri="{BB962C8B-B14F-4D97-AF65-F5344CB8AC3E}">
        <p14:creationId xmlns:p14="http://schemas.microsoft.com/office/powerpoint/2010/main" val="2413452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78D351A-C1CC-40BE-B5A3-E5D760D3A28F}"/>
              </a:ext>
            </a:extLst>
          </p:cNvPr>
          <p:cNvSpPr>
            <a:spLocks noGrp="1"/>
          </p:cNvSpPr>
          <p:nvPr>
            <p:ph type="title"/>
          </p:nvPr>
        </p:nvSpPr>
        <p:spPr/>
        <p:txBody>
          <a:bodyPr/>
          <a:lstStyle/>
          <a:p>
            <a:r>
              <a:rPr lang="en-US" altLang="ja-JP"/>
              <a:t>Lab#1.2 Blink Sample</a:t>
            </a:r>
            <a:r>
              <a:rPr lang="ja-JP" altLang="en-US"/>
              <a:t>をビルド</a:t>
            </a:r>
            <a:endParaRPr kumimoji="1" lang="ja-JP" altLang="en-US"/>
          </a:p>
        </p:txBody>
      </p:sp>
      <p:sp>
        <p:nvSpPr>
          <p:cNvPr id="3" name="スライド番号プレースホルダー 2">
            <a:extLst>
              <a:ext uri="{FF2B5EF4-FFF2-40B4-BE49-F238E27FC236}">
                <a16:creationId xmlns:a16="http://schemas.microsoft.com/office/drawing/2014/main" id="{6245FA11-6328-4162-BBBE-9CAE299E39B8}"/>
              </a:ext>
            </a:extLst>
          </p:cNvPr>
          <p:cNvSpPr>
            <a:spLocks noGrp="1"/>
          </p:cNvSpPr>
          <p:nvPr>
            <p:ph type="sldNum" sz="quarter" idx="12"/>
          </p:nvPr>
        </p:nvSpPr>
        <p:spPr/>
        <p:txBody>
          <a:bodyPr/>
          <a:lstStyle/>
          <a:p>
            <a:fld id="{C19A29C7-8A9E-4D2D-BDFB-5A77C3E24864}" type="slidenum">
              <a:rPr kumimoji="1" lang="ja-JP" altLang="en-US" smtClean="0"/>
              <a:t>9</a:t>
            </a:fld>
            <a:endParaRPr kumimoji="1" lang="ja-JP" altLang="en-US"/>
          </a:p>
        </p:txBody>
      </p:sp>
      <p:sp>
        <p:nvSpPr>
          <p:cNvPr id="12" name="テキスト ボックス 11">
            <a:extLst>
              <a:ext uri="{FF2B5EF4-FFF2-40B4-BE49-F238E27FC236}">
                <a16:creationId xmlns:a16="http://schemas.microsoft.com/office/drawing/2014/main" id="{FA4F1707-07A6-4AF9-9BA9-0EFF48D30C55}"/>
              </a:ext>
            </a:extLst>
          </p:cNvPr>
          <p:cNvSpPr txBox="1"/>
          <p:nvPr/>
        </p:nvSpPr>
        <p:spPr>
          <a:xfrm>
            <a:off x="838200" y="1901607"/>
            <a:ext cx="7026282" cy="4708981"/>
          </a:xfrm>
          <a:prstGeom prst="rect">
            <a:avLst/>
          </a:prstGeom>
          <a:solidFill>
            <a:schemeClr val="tx1"/>
          </a:solidFill>
        </p:spPr>
        <p:txBody>
          <a:bodyPr wrap="none" rtlCol="0">
            <a:spAutoFit/>
          </a:bodyPr>
          <a:lstStyle/>
          <a:p>
            <a:r>
              <a:rPr lang="en-US" altLang="ja-JP" sz="1000">
                <a:solidFill>
                  <a:schemeClr val="bg1"/>
                </a:solidFill>
                <a:latin typeface="Consolas" panose="020B0609020204030204" pitchFamily="49" charset="0"/>
              </a:rPr>
              <a:t>1&gt;------ </a:t>
            </a:r>
            <a:r>
              <a:rPr lang="ja-JP" altLang="en-US" sz="1000">
                <a:solidFill>
                  <a:schemeClr val="bg1"/>
                </a:solidFill>
                <a:latin typeface="Consolas" panose="020B0609020204030204" pitchFamily="49" charset="0"/>
              </a:rPr>
              <a:t>ビルド開始</a:t>
            </a:r>
            <a:r>
              <a:rPr lang="en-US" altLang="ja-JP" sz="1000">
                <a:solidFill>
                  <a:schemeClr val="bg1"/>
                </a:solidFill>
                <a:latin typeface="Consolas" panose="020B0609020204030204" pitchFamily="49" charset="0"/>
              </a:rPr>
              <a:t>: </a:t>
            </a:r>
            <a:r>
              <a:rPr lang="ja-JP" altLang="en-US" sz="1000">
                <a:solidFill>
                  <a:schemeClr val="bg1"/>
                </a:solidFill>
                <a:latin typeface="Consolas" panose="020B0609020204030204" pitchFamily="49" charset="0"/>
              </a:rPr>
              <a:t>プロジェクト</a:t>
            </a:r>
            <a:r>
              <a:rPr lang="en-US" altLang="ja-JP" sz="1000">
                <a:solidFill>
                  <a:schemeClr val="bg1"/>
                </a:solidFill>
                <a:latin typeface="Consolas" panose="020B0609020204030204" pitchFamily="49" charset="0"/>
              </a:rPr>
              <a:t>: Mt3620Blink1, </a:t>
            </a:r>
            <a:r>
              <a:rPr lang="ja-JP" altLang="en-US" sz="1000">
                <a:solidFill>
                  <a:schemeClr val="bg1"/>
                </a:solidFill>
                <a:latin typeface="Consolas" panose="020B0609020204030204" pitchFamily="49" charset="0"/>
              </a:rPr>
              <a:t>構成</a:t>
            </a:r>
            <a:r>
              <a:rPr lang="en-US" altLang="ja-JP" sz="1000">
                <a:solidFill>
                  <a:schemeClr val="bg1"/>
                </a:solidFill>
                <a:latin typeface="Consolas" panose="020B0609020204030204" pitchFamily="49" charset="0"/>
              </a:rPr>
              <a:t>: Debug ARM ------</a:t>
            </a:r>
          </a:p>
          <a:p>
            <a:r>
              <a:rPr lang="en-US" altLang="ja-JP" sz="1000">
                <a:solidFill>
                  <a:schemeClr val="bg1"/>
                </a:solidFill>
                <a:latin typeface="Consolas" panose="020B0609020204030204" pitchFamily="49" charset="0"/>
              </a:rPr>
              <a:t>1&gt;Azure Sphere Utility version 18.11.3.20146</a:t>
            </a:r>
          </a:p>
          <a:p>
            <a:r>
              <a:rPr lang="en-US" altLang="ja-JP" sz="1000">
                <a:solidFill>
                  <a:schemeClr val="bg1"/>
                </a:solidFill>
                <a:latin typeface="Consolas" panose="020B0609020204030204" pitchFamily="49" charset="0"/>
              </a:rPr>
              <a:t>1&gt;Copyright (C) Microsoft Corporation. All rights reserved.</a:t>
            </a:r>
          </a:p>
          <a:p>
            <a:r>
              <a:rPr lang="en-US" altLang="ja-JP" sz="1000">
                <a:solidFill>
                  <a:schemeClr val="bg1"/>
                </a:solidFill>
                <a:latin typeface="Consolas" panose="020B0609020204030204" pitchFamily="49" charset="0"/>
              </a:rPr>
              <a:t>1&gt;</a:t>
            </a:r>
          </a:p>
          <a:p>
            <a:r>
              <a:rPr lang="en-US" altLang="ja-JP" sz="1000">
                <a:solidFill>
                  <a:schemeClr val="bg1"/>
                </a:solidFill>
                <a:latin typeface="Consolas" panose="020B0609020204030204" pitchFamily="49" charset="0"/>
              </a:rPr>
              <a:t>1&gt;Start time (UTC): Friday, 04 January 2019 08:31:45</a:t>
            </a:r>
          </a:p>
          <a:p>
            <a:r>
              <a:rPr lang="en-US" altLang="ja-JP" sz="1000">
                <a:solidFill>
                  <a:schemeClr val="bg1"/>
                </a:solidFill>
                <a:latin typeface="Consolas" panose="020B0609020204030204" pitchFamily="49" charset="0"/>
              </a:rPr>
              <a:t>1&gt;verbose: Creating image package.</a:t>
            </a:r>
          </a:p>
          <a:p>
            <a:r>
              <a:rPr lang="en-US" altLang="ja-JP" sz="1000">
                <a:solidFill>
                  <a:schemeClr val="bg1"/>
                </a:solidFill>
                <a:latin typeface="Consolas" panose="020B0609020204030204" pitchFamily="49" charset="0"/>
              </a:rPr>
              <a:t>1&gt;verbose: Azure Sphere application image package written.</a:t>
            </a:r>
          </a:p>
          <a:p>
            <a:r>
              <a:rPr lang="en-US" altLang="ja-JP" sz="1000">
                <a:solidFill>
                  <a:schemeClr val="bg1"/>
                </a:solidFill>
                <a:latin typeface="Consolas" panose="020B0609020204030204" pitchFamily="49" charset="0"/>
              </a:rPr>
              <a:t>1&gt;verbose: Appending metadata.</a:t>
            </a:r>
          </a:p>
          <a:p>
            <a:r>
              <a:rPr lang="en-US" altLang="ja-JP" sz="1000">
                <a:solidFill>
                  <a:schemeClr val="bg1"/>
                </a:solidFill>
                <a:latin typeface="Consolas" panose="020B0609020204030204" pitchFamily="49" charset="0"/>
              </a:rPr>
              <a:t>1&gt;verbose: Wrote metadata:</a:t>
            </a:r>
          </a:p>
          <a:p>
            <a:r>
              <a:rPr lang="en-US" altLang="ja-JP" sz="1000">
                <a:solidFill>
                  <a:schemeClr val="bg1"/>
                </a:solidFill>
                <a:latin typeface="Consolas" panose="020B0609020204030204" pitchFamily="49" charset="0"/>
              </a:rPr>
              <a:t>1&gt;  Section: Identity</a:t>
            </a:r>
          </a:p>
          <a:p>
            <a:r>
              <a:rPr lang="en-US" altLang="ja-JP" sz="1000">
                <a:solidFill>
                  <a:schemeClr val="bg1"/>
                </a:solidFill>
                <a:latin typeface="Consolas" panose="020B0609020204030204" pitchFamily="49" charset="0"/>
              </a:rPr>
              <a:t>1&gt;    Image Type:           Application</a:t>
            </a:r>
          </a:p>
          <a:p>
            <a:r>
              <a:rPr lang="en-US" altLang="ja-JP" sz="1000">
                <a:solidFill>
                  <a:schemeClr val="bg1"/>
                </a:solidFill>
                <a:latin typeface="Consolas" panose="020B0609020204030204" pitchFamily="49" charset="0"/>
              </a:rPr>
              <a:t>1&gt;    Component ID:         fe9414aa-6e21-4b27-9dd2-7b161506f3e1</a:t>
            </a:r>
          </a:p>
          <a:p>
            <a:r>
              <a:rPr lang="en-US" altLang="ja-JP" sz="1000">
                <a:solidFill>
                  <a:schemeClr val="bg1"/>
                </a:solidFill>
                <a:latin typeface="Consolas" panose="020B0609020204030204" pitchFamily="49" charset="0"/>
              </a:rPr>
              <a:t>1&gt;    Image ID:             47014730-82a0-42d3-9faa-f8eee37780f0</a:t>
            </a:r>
          </a:p>
          <a:p>
            <a:r>
              <a:rPr lang="en-US" altLang="ja-JP" sz="1000">
                <a:solidFill>
                  <a:schemeClr val="bg1"/>
                </a:solidFill>
                <a:latin typeface="Consolas" panose="020B0609020204030204" pitchFamily="49" charset="0"/>
              </a:rPr>
              <a:t>1&gt;  Section: Signature</a:t>
            </a:r>
          </a:p>
          <a:p>
            <a:r>
              <a:rPr lang="en-US" altLang="ja-JP" sz="1000">
                <a:solidFill>
                  <a:schemeClr val="bg1"/>
                </a:solidFill>
                <a:latin typeface="Consolas" panose="020B0609020204030204" pitchFamily="49" charset="0"/>
              </a:rPr>
              <a:t>1&gt;    Signing Type:         ECDsa256</a:t>
            </a:r>
          </a:p>
          <a:p>
            <a:r>
              <a:rPr lang="en-US" altLang="ja-JP" sz="1000">
                <a:solidFill>
                  <a:schemeClr val="bg1"/>
                </a:solidFill>
                <a:latin typeface="Consolas" panose="020B0609020204030204" pitchFamily="49" charset="0"/>
              </a:rPr>
              <a:t>1&gt;    Cert:                 a8d5cc6958f48710140d7a26160fc1cfc31f5df0</a:t>
            </a:r>
          </a:p>
          <a:p>
            <a:r>
              <a:rPr lang="en-US" altLang="ja-JP" sz="1000">
                <a:solidFill>
                  <a:schemeClr val="bg1"/>
                </a:solidFill>
                <a:latin typeface="Consolas" panose="020B0609020204030204" pitchFamily="49" charset="0"/>
              </a:rPr>
              <a:t>1&gt;  Section: Debug</a:t>
            </a:r>
          </a:p>
          <a:p>
            <a:r>
              <a:rPr lang="en-US" altLang="ja-JP" sz="1000">
                <a:solidFill>
                  <a:schemeClr val="bg1"/>
                </a:solidFill>
                <a:latin typeface="Consolas" panose="020B0609020204030204" pitchFamily="49" charset="0"/>
              </a:rPr>
              <a:t>1&gt;    Image Name:           Mt3620Blink1</a:t>
            </a:r>
          </a:p>
          <a:p>
            <a:r>
              <a:rPr lang="en-US" altLang="ja-JP" sz="1000">
                <a:solidFill>
                  <a:schemeClr val="bg1"/>
                </a:solidFill>
                <a:latin typeface="Consolas" panose="020B0609020204030204" pitchFamily="49" charset="0"/>
              </a:rPr>
              <a:t>1&gt;    Built On (UTC):       2019/01/04 8:31:46</a:t>
            </a:r>
          </a:p>
          <a:p>
            <a:r>
              <a:rPr lang="en-US" altLang="ja-JP" sz="1000">
                <a:solidFill>
                  <a:schemeClr val="bg1"/>
                </a:solidFill>
                <a:latin typeface="Consolas" panose="020B0609020204030204" pitchFamily="49" charset="0"/>
              </a:rPr>
              <a:t>1&gt;    Built On (Local):     2019/01/04 17:31:46</a:t>
            </a:r>
          </a:p>
          <a:p>
            <a:r>
              <a:rPr lang="en-US" altLang="ja-JP" sz="1000">
                <a:solidFill>
                  <a:schemeClr val="bg1"/>
                </a:solidFill>
                <a:latin typeface="Consolas" panose="020B0609020204030204" pitchFamily="49" charset="0"/>
              </a:rPr>
              <a:t>1&gt;  Section: Temporary Image</a:t>
            </a:r>
          </a:p>
          <a:p>
            <a:r>
              <a:rPr lang="en-US" altLang="ja-JP" sz="1000">
                <a:solidFill>
                  <a:schemeClr val="bg1"/>
                </a:solidFill>
                <a:latin typeface="Consolas" panose="020B0609020204030204" pitchFamily="49" charset="0"/>
              </a:rPr>
              <a:t>1&gt;    Remove image at boot: False</a:t>
            </a:r>
          </a:p>
          <a:p>
            <a:r>
              <a:rPr lang="en-US" altLang="ja-JP" sz="1000">
                <a:solidFill>
                  <a:schemeClr val="bg1"/>
                </a:solidFill>
                <a:latin typeface="Consolas" panose="020B0609020204030204" pitchFamily="49" charset="0"/>
              </a:rPr>
              <a:t>1&gt;    Under development:    True</a:t>
            </a:r>
          </a:p>
          <a:p>
            <a:r>
              <a:rPr lang="en-US" altLang="ja-JP" sz="1000">
                <a:solidFill>
                  <a:schemeClr val="bg1"/>
                </a:solidFill>
                <a:latin typeface="Consolas" panose="020B0609020204030204" pitchFamily="49" charset="0"/>
              </a:rPr>
              <a:t>1&gt;  Section: ABI Depends</a:t>
            </a:r>
          </a:p>
          <a:p>
            <a:r>
              <a:rPr lang="en-US" altLang="ja-JP" sz="1000">
                <a:solidFill>
                  <a:schemeClr val="bg1"/>
                </a:solidFill>
                <a:latin typeface="Consolas" panose="020B0609020204030204" pitchFamily="49" charset="0"/>
              </a:rPr>
              <a:t>1&gt;    Depends on:           ApplicationRuntime, version 1</a:t>
            </a:r>
          </a:p>
          <a:p>
            <a:r>
              <a:rPr lang="en-US" altLang="ja-JP" sz="1000">
                <a:solidFill>
                  <a:schemeClr val="bg1"/>
                </a:solidFill>
                <a:latin typeface="Consolas" panose="020B0609020204030204" pitchFamily="49" charset="0"/>
              </a:rPr>
              <a:t>1&gt;</a:t>
            </a:r>
          </a:p>
          <a:p>
            <a:r>
              <a:rPr lang="en-US" altLang="ja-JP" sz="1000">
                <a:solidFill>
                  <a:schemeClr val="bg1"/>
                </a:solidFill>
                <a:latin typeface="Consolas" panose="020B0609020204030204" pitchFamily="49" charset="0"/>
              </a:rPr>
              <a:t>1&gt;verbose: Packaging completed successfully.</a:t>
            </a:r>
          </a:p>
          <a:p>
            <a:r>
              <a:rPr lang="en-US" altLang="ja-JP" sz="1000">
                <a:solidFill>
                  <a:schemeClr val="bg1"/>
                </a:solidFill>
                <a:latin typeface="Consolas" panose="020B0609020204030204" pitchFamily="49" charset="0"/>
              </a:rPr>
              <a:t>1&gt;verbose: Output file is at: C:\AzureSphere\Mt3620Blink1\bin\ARM\Debug\Mt3620Blink1.imagepackage</a:t>
            </a:r>
          </a:p>
          <a:p>
            <a:r>
              <a:rPr lang="en-US" altLang="ja-JP" sz="1000">
                <a:solidFill>
                  <a:schemeClr val="bg1"/>
                </a:solidFill>
                <a:latin typeface="Consolas" panose="020B0609020204030204" pitchFamily="49" charset="0"/>
              </a:rPr>
              <a:t>1&gt;Command completed successfully in 00:00:00.9505361.</a:t>
            </a:r>
          </a:p>
          <a:p>
            <a:r>
              <a:rPr lang="en-US" altLang="ja-JP" sz="1000">
                <a:solidFill>
                  <a:schemeClr val="bg1"/>
                </a:solidFill>
                <a:latin typeface="Consolas" panose="020B0609020204030204" pitchFamily="49" charset="0"/>
              </a:rPr>
              <a:t>========== </a:t>
            </a:r>
            <a:r>
              <a:rPr lang="ja-JP" altLang="en-US" sz="1000">
                <a:solidFill>
                  <a:schemeClr val="bg1"/>
                </a:solidFill>
                <a:latin typeface="Consolas" panose="020B0609020204030204" pitchFamily="49" charset="0"/>
              </a:rPr>
              <a:t>ビルド</a:t>
            </a:r>
            <a:r>
              <a:rPr lang="en-US" altLang="ja-JP" sz="1000">
                <a:solidFill>
                  <a:schemeClr val="bg1"/>
                </a:solidFill>
                <a:latin typeface="Consolas" panose="020B0609020204030204" pitchFamily="49" charset="0"/>
              </a:rPr>
              <a:t>: 1 </a:t>
            </a:r>
            <a:r>
              <a:rPr lang="ja-JP" altLang="en-US" sz="1000">
                <a:solidFill>
                  <a:schemeClr val="bg1"/>
                </a:solidFill>
                <a:latin typeface="Consolas" panose="020B0609020204030204" pitchFamily="49" charset="0"/>
              </a:rPr>
              <a:t>正常終了、</a:t>
            </a:r>
            <a:r>
              <a:rPr lang="en-US" altLang="ja-JP" sz="1000">
                <a:solidFill>
                  <a:schemeClr val="bg1"/>
                </a:solidFill>
                <a:latin typeface="Consolas" panose="020B0609020204030204" pitchFamily="49" charset="0"/>
              </a:rPr>
              <a:t>0 </a:t>
            </a:r>
            <a:r>
              <a:rPr lang="ja-JP" altLang="en-US" sz="1000">
                <a:solidFill>
                  <a:schemeClr val="bg1"/>
                </a:solidFill>
                <a:latin typeface="Consolas" panose="020B0609020204030204" pitchFamily="49" charset="0"/>
              </a:rPr>
              <a:t>失敗、</a:t>
            </a:r>
            <a:r>
              <a:rPr lang="en-US" altLang="ja-JP" sz="1000">
                <a:solidFill>
                  <a:schemeClr val="bg1"/>
                </a:solidFill>
                <a:latin typeface="Consolas" panose="020B0609020204030204" pitchFamily="49" charset="0"/>
              </a:rPr>
              <a:t>0 </a:t>
            </a:r>
            <a:r>
              <a:rPr lang="ja-JP" altLang="en-US" sz="1000">
                <a:solidFill>
                  <a:schemeClr val="bg1"/>
                </a:solidFill>
                <a:latin typeface="Consolas" panose="020B0609020204030204" pitchFamily="49" charset="0"/>
              </a:rPr>
              <a:t>更新不要、</a:t>
            </a:r>
            <a:r>
              <a:rPr lang="en-US" altLang="ja-JP" sz="1000">
                <a:solidFill>
                  <a:schemeClr val="bg1"/>
                </a:solidFill>
                <a:latin typeface="Consolas" panose="020B0609020204030204" pitchFamily="49" charset="0"/>
              </a:rPr>
              <a:t>0 </a:t>
            </a:r>
            <a:r>
              <a:rPr lang="ja-JP" altLang="en-US" sz="1000">
                <a:solidFill>
                  <a:schemeClr val="bg1"/>
                </a:solidFill>
                <a:latin typeface="Consolas" panose="020B0609020204030204" pitchFamily="49" charset="0"/>
              </a:rPr>
              <a:t>スキップ </a:t>
            </a:r>
            <a:r>
              <a:rPr lang="en-US" altLang="ja-JP" sz="1000">
                <a:solidFill>
                  <a:schemeClr val="bg1"/>
                </a:solidFill>
                <a:latin typeface="Consolas" panose="020B0609020204030204" pitchFamily="49" charset="0"/>
              </a:rPr>
              <a:t>==========</a:t>
            </a:r>
          </a:p>
        </p:txBody>
      </p:sp>
      <p:sp>
        <p:nvSpPr>
          <p:cNvPr id="11" name="テキスト ボックス 10">
            <a:extLst>
              <a:ext uri="{FF2B5EF4-FFF2-40B4-BE49-F238E27FC236}">
                <a16:creationId xmlns:a16="http://schemas.microsoft.com/office/drawing/2014/main" id="{BF18FFEF-A36A-4C1B-A698-658EB298F071}"/>
              </a:ext>
            </a:extLst>
          </p:cNvPr>
          <p:cNvSpPr txBox="1"/>
          <p:nvPr/>
        </p:nvSpPr>
        <p:spPr>
          <a:xfrm>
            <a:off x="838200" y="1450181"/>
            <a:ext cx="1510350" cy="369332"/>
          </a:xfrm>
          <a:prstGeom prst="rect">
            <a:avLst/>
          </a:prstGeom>
          <a:noFill/>
        </p:spPr>
        <p:txBody>
          <a:bodyPr wrap="none" rtlCol="0">
            <a:spAutoFit/>
          </a:bodyPr>
          <a:lstStyle/>
          <a:p>
            <a:r>
              <a:rPr kumimoji="1" lang="ja-JP" altLang="en-US"/>
              <a:t>出力 </a:t>
            </a:r>
            <a:r>
              <a:rPr kumimoji="1" lang="en-US" altLang="ja-JP"/>
              <a:t>: </a:t>
            </a:r>
            <a:r>
              <a:rPr kumimoji="1" lang="ja-JP" altLang="en-US"/>
              <a:t>ビルド</a:t>
            </a:r>
          </a:p>
        </p:txBody>
      </p:sp>
      <p:sp>
        <p:nvSpPr>
          <p:cNvPr id="13" name="テキスト ボックス 12">
            <a:extLst>
              <a:ext uri="{FF2B5EF4-FFF2-40B4-BE49-F238E27FC236}">
                <a16:creationId xmlns:a16="http://schemas.microsoft.com/office/drawing/2014/main" id="{F1ECCEEB-F27F-4027-A966-E753F1A5C2C9}"/>
              </a:ext>
            </a:extLst>
          </p:cNvPr>
          <p:cNvSpPr txBox="1"/>
          <p:nvPr/>
        </p:nvSpPr>
        <p:spPr>
          <a:xfrm>
            <a:off x="8204200" y="4993481"/>
            <a:ext cx="3350597" cy="369332"/>
          </a:xfrm>
          <a:prstGeom prst="rect">
            <a:avLst/>
          </a:prstGeom>
          <a:solidFill>
            <a:schemeClr val="tx1"/>
          </a:solidFill>
          <a:ln>
            <a:solidFill>
              <a:srgbClr val="FF0000"/>
            </a:solidFill>
          </a:ln>
        </p:spPr>
        <p:txBody>
          <a:bodyPr wrap="none" rtlCol="0">
            <a:spAutoFit/>
          </a:bodyPr>
          <a:lstStyle/>
          <a:p>
            <a:r>
              <a:rPr lang="en-US" altLang="ja-JP">
                <a:solidFill>
                  <a:schemeClr val="bg1"/>
                </a:solidFill>
                <a:latin typeface="Consolas" panose="020B0609020204030204" pitchFamily="49" charset="0"/>
              </a:rPr>
              <a:t>Mt3620Blink1.imagepackage</a:t>
            </a:r>
          </a:p>
        </p:txBody>
      </p:sp>
      <p:cxnSp>
        <p:nvCxnSpPr>
          <p:cNvPr id="14" name="直線コネクタ 13">
            <a:extLst>
              <a:ext uri="{FF2B5EF4-FFF2-40B4-BE49-F238E27FC236}">
                <a16:creationId xmlns:a16="http://schemas.microsoft.com/office/drawing/2014/main" id="{A4FC3C1F-4CC9-4F21-9F04-110B58407DFC}"/>
              </a:ext>
            </a:extLst>
          </p:cNvPr>
          <p:cNvCxnSpPr>
            <a:cxnSpLocks/>
            <a:endCxn id="13" idx="1"/>
          </p:cNvCxnSpPr>
          <p:nvPr/>
        </p:nvCxnSpPr>
        <p:spPr>
          <a:xfrm flipV="1">
            <a:off x="6743700" y="5178147"/>
            <a:ext cx="1460500" cy="955953"/>
          </a:xfrm>
          <a:prstGeom prst="line">
            <a:avLst/>
          </a:prstGeom>
          <a:ln w="38100">
            <a:solidFill>
              <a:srgbClr val="FF0000"/>
            </a:solidFill>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69257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スライド番号プレースホルダー 2">
            <a:extLst>
              <a:ext uri="{FF2B5EF4-FFF2-40B4-BE49-F238E27FC236}">
                <a16:creationId xmlns:a16="http://schemas.microsoft.com/office/drawing/2014/main" id="{36C7311A-209F-494B-BCC2-8D7C4E0E515D}"/>
              </a:ext>
            </a:extLst>
          </p:cNvPr>
          <p:cNvSpPr>
            <a:spLocks noGrp="1"/>
          </p:cNvSpPr>
          <p:nvPr>
            <p:ph type="sldNum" sz="quarter" idx="12"/>
          </p:nvPr>
        </p:nvSpPr>
        <p:spPr/>
        <p:txBody>
          <a:bodyPr/>
          <a:lstStyle/>
          <a:p>
            <a:fld id="{C19A29C7-8A9E-4D2D-BDFB-5A77C3E24864}" type="slidenum">
              <a:rPr kumimoji="1" lang="ja-JP" altLang="en-US" smtClean="0"/>
              <a:t>90</a:t>
            </a:fld>
            <a:endParaRPr kumimoji="1" lang="ja-JP" altLang="en-US"/>
          </a:p>
        </p:txBody>
      </p:sp>
      <p:sp>
        <p:nvSpPr>
          <p:cNvPr id="4" name="テキスト ボックス 3">
            <a:extLst>
              <a:ext uri="{FF2B5EF4-FFF2-40B4-BE49-F238E27FC236}">
                <a16:creationId xmlns:a16="http://schemas.microsoft.com/office/drawing/2014/main" id="{B811DCF0-0C62-4965-92E5-05C2D3164ED4}"/>
              </a:ext>
            </a:extLst>
          </p:cNvPr>
          <p:cNvSpPr txBox="1"/>
          <p:nvPr/>
        </p:nvSpPr>
        <p:spPr>
          <a:xfrm>
            <a:off x="3967052" y="3044280"/>
            <a:ext cx="4257897" cy="769441"/>
          </a:xfrm>
          <a:prstGeom prst="rect">
            <a:avLst/>
          </a:prstGeom>
          <a:noFill/>
        </p:spPr>
        <p:txBody>
          <a:bodyPr wrap="none" rtlCol="0">
            <a:spAutoFit/>
          </a:bodyPr>
          <a:lstStyle/>
          <a:p>
            <a:pPr algn="ctr"/>
            <a:r>
              <a:rPr kumimoji="1" lang="en-US" altLang="ja-JP" sz="4400"/>
              <a:t>Lab#7 Appendix</a:t>
            </a:r>
            <a:endParaRPr kumimoji="1" lang="ja-JP" altLang="en-US" sz="4400"/>
          </a:p>
        </p:txBody>
      </p:sp>
    </p:spTree>
    <p:extLst>
      <p:ext uri="{BB962C8B-B14F-4D97-AF65-F5344CB8AC3E}">
        <p14:creationId xmlns:p14="http://schemas.microsoft.com/office/powerpoint/2010/main" val="231249201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a:extLst>
              <a:ext uri="{FF2B5EF4-FFF2-40B4-BE49-F238E27FC236}">
                <a16:creationId xmlns:a16="http://schemas.microsoft.com/office/drawing/2014/main" id="{01F3B8D8-132F-4EF3-9E60-BEB1277B1899}"/>
              </a:ext>
            </a:extLst>
          </p:cNvPr>
          <p:cNvSpPr>
            <a:spLocks noGrp="1"/>
          </p:cNvSpPr>
          <p:nvPr>
            <p:ph type="title"/>
          </p:nvPr>
        </p:nvSpPr>
        <p:spPr/>
        <p:txBody>
          <a:bodyPr/>
          <a:lstStyle/>
          <a:p>
            <a:r>
              <a:rPr kumimoji="1" lang="en-US" altLang="ja-JP"/>
              <a:t>Azure Sphere Device Provisioning</a:t>
            </a:r>
            <a:endParaRPr kumimoji="1" lang="ja-JP" altLang="en-US"/>
          </a:p>
        </p:txBody>
      </p:sp>
      <p:sp>
        <p:nvSpPr>
          <p:cNvPr id="2" name="スライド番号プレースホルダー 1">
            <a:extLst>
              <a:ext uri="{FF2B5EF4-FFF2-40B4-BE49-F238E27FC236}">
                <a16:creationId xmlns:a16="http://schemas.microsoft.com/office/drawing/2014/main" id="{24F56696-F5C4-4926-ADBE-CE514A452380}"/>
              </a:ext>
            </a:extLst>
          </p:cNvPr>
          <p:cNvSpPr>
            <a:spLocks noGrp="1"/>
          </p:cNvSpPr>
          <p:nvPr>
            <p:ph type="sldNum" sz="quarter" idx="12"/>
          </p:nvPr>
        </p:nvSpPr>
        <p:spPr/>
        <p:txBody>
          <a:bodyPr/>
          <a:lstStyle/>
          <a:p>
            <a:fld id="{C19A29C7-8A9E-4D2D-BDFB-5A77C3E24864}" type="slidenum">
              <a:rPr kumimoji="1" lang="ja-JP" altLang="en-US" smtClean="0"/>
              <a:t>91</a:t>
            </a:fld>
            <a:endParaRPr kumimoji="1" lang="ja-JP" altLang="en-US"/>
          </a:p>
        </p:txBody>
      </p:sp>
      <p:sp>
        <p:nvSpPr>
          <p:cNvPr id="3" name="正方形/長方形 2">
            <a:extLst>
              <a:ext uri="{FF2B5EF4-FFF2-40B4-BE49-F238E27FC236}">
                <a16:creationId xmlns:a16="http://schemas.microsoft.com/office/drawing/2014/main" id="{99FD38F2-3B98-4D30-B95E-A32CE8FAF8DD}"/>
              </a:ext>
            </a:extLst>
          </p:cNvPr>
          <p:cNvSpPr/>
          <p:nvPr/>
        </p:nvSpPr>
        <p:spPr>
          <a:xfrm>
            <a:off x="7692265" y="2330955"/>
            <a:ext cx="3037648" cy="3296040"/>
          </a:xfrm>
          <a:prstGeom prst="rect">
            <a:avLst/>
          </a:prstGeom>
          <a:noFill/>
          <a:ln w="28575">
            <a:solidFill>
              <a:schemeClr val="bg1">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4" name="Picture 4" descr="é¢é£ç»å">
            <a:extLst>
              <a:ext uri="{FF2B5EF4-FFF2-40B4-BE49-F238E27FC236}">
                <a16:creationId xmlns:a16="http://schemas.microsoft.com/office/drawing/2014/main" id="{DBB9748F-024B-4730-973E-F8B88D1417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6123" y="2021537"/>
            <a:ext cx="632283" cy="632283"/>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A0E82FA5-ED92-40AB-AEEB-226619F926C5}"/>
              </a:ext>
            </a:extLst>
          </p:cNvPr>
          <p:cNvSpPr txBox="1"/>
          <p:nvPr/>
        </p:nvSpPr>
        <p:spPr>
          <a:xfrm>
            <a:off x="8008406" y="2153012"/>
            <a:ext cx="1308371" cy="369332"/>
          </a:xfrm>
          <a:prstGeom prst="rect">
            <a:avLst/>
          </a:prstGeom>
          <a:solidFill>
            <a:schemeClr val="bg1"/>
          </a:solidFill>
        </p:spPr>
        <p:txBody>
          <a:bodyPr wrap="none" rtlCol="0">
            <a:spAutoFit/>
          </a:bodyPr>
          <a:lstStyle/>
          <a:p>
            <a:r>
              <a:rPr lang="en-US" altLang="ja-JP"/>
              <a:t>IoT Central</a:t>
            </a:r>
            <a:endParaRPr kumimoji="1" lang="ja-JP" altLang="en-US"/>
          </a:p>
        </p:txBody>
      </p:sp>
      <p:pic>
        <p:nvPicPr>
          <p:cNvPr id="6" name="図 5">
            <a:extLst>
              <a:ext uri="{FF2B5EF4-FFF2-40B4-BE49-F238E27FC236}">
                <a16:creationId xmlns:a16="http://schemas.microsoft.com/office/drawing/2014/main" id="{7BC75D1E-DB4C-4003-94EF-B3C9C834D342}"/>
              </a:ext>
            </a:extLst>
          </p:cNvPr>
          <p:cNvPicPr>
            <a:picLocks noChangeAspect="1"/>
          </p:cNvPicPr>
          <p:nvPr/>
        </p:nvPicPr>
        <p:blipFill>
          <a:blip r:embed="rId3"/>
          <a:stretch>
            <a:fillRect/>
          </a:stretch>
        </p:blipFill>
        <p:spPr>
          <a:xfrm>
            <a:off x="8377651" y="4449430"/>
            <a:ext cx="557659" cy="557659"/>
          </a:xfrm>
          <a:prstGeom prst="rect">
            <a:avLst/>
          </a:prstGeom>
        </p:spPr>
      </p:pic>
      <p:sp>
        <p:nvSpPr>
          <p:cNvPr id="7" name="テキスト ボックス 6">
            <a:extLst>
              <a:ext uri="{FF2B5EF4-FFF2-40B4-BE49-F238E27FC236}">
                <a16:creationId xmlns:a16="http://schemas.microsoft.com/office/drawing/2014/main" id="{22361E60-CBA7-45AA-8418-8E623F82C1C6}"/>
              </a:ext>
            </a:extLst>
          </p:cNvPr>
          <p:cNvSpPr txBox="1"/>
          <p:nvPr/>
        </p:nvSpPr>
        <p:spPr>
          <a:xfrm>
            <a:off x="8975004" y="4543593"/>
            <a:ext cx="995785" cy="369332"/>
          </a:xfrm>
          <a:prstGeom prst="rect">
            <a:avLst/>
          </a:prstGeom>
          <a:solidFill>
            <a:schemeClr val="bg1"/>
          </a:solidFill>
        </p:spPr>
        <p:txBody>
          <a:bodyPr wrap="none" rtlCol="0">
            <a:spAutoFit/>
          </a:bodyPr>
          <a:lstStyle/>
          <a:p>
            <a:r>
              <a:rPr lang="en-US" altLang="ja-JP"/>
              <a:t>IoT Hub</a:t>
            </a:r>
            <a:endParaRPr kumimoji="1" lang="ja-JP" altLang="en-US"/>
          </a:p>
        </p:txBody>
      </p:sp>
      <p:pic>
        <p:nvPicPr>
          <p:cNvPr id="1026" name="Picture 2" descr="ãazure dpsãã®ç»åæ¤ç´¢çµæ">
            <a:extLst>
              <a:ext uri="{FF2B5EF4-FFF2-40B4-BE49-F238E27FC236}">
                <a16:creationId xmlns:a16="http://schemas.microsoft.com/office/drawing/2014/main" id="{3FE4DD5C-C0B1-49AC-A4C3-B91D99D1473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603" r="20406"/>
          <a:stretch/>
        </p:blipFill>
        <p:spPr bwMode="auto">
          <a:xfrm>
            <a:off x="8271732" y="2870562"/>
            <a:ext cx="771808" cy="655894"/>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AB0EC512-019E-461E-9842-66346029875E}"/>
              </a:ext>
            </a:extLst>
          </p:cNvPr>
          <p:cNvSpPr txBox="1"/>
          <p:nvPr/>
        </p:nvSpPr>
        <p:spPr>
          <a:xfrm>
            <a:off x="8975004" y="3013843"/>
            <a:ext cx="1486304" cy="369332"/>
          </a:xfrm>
          <a:prstGeom prst="rect">
            <a:avLst/>
          </a:prstGeom>
          <a:solidFill>
            <a:schemeClr val="bg1"/>
          </a:solidFill>
        </p:spPr>
        <p:txBody>
          <a:bodyPr wrap="none" rtlCol="0">
            <a:spAutoFit/>
          </a:bodyPr>
          <a:lstStyle/>
          <a:p>
            <a:r>
              <a:rPr lang="en-US" altLang="ja-JP"/>
              <a:t>IoT Hub DPS</a:t>
            </a:r>
            <a:endParaRPr kumimoji="1" lang="ja-JP" altLang="en-US"/>
          </a:p>
        </p:txBody>
      </p:sp>
      <p:sp>
        <p:nvSpPr>
          <p:cNvPr id="11" name="テキスト ボックス 10">
            <a:extLst>
              <a:ext uri="{FF2B5EF4-FFF2-40B4-BE49-F238E27FC236}">
                <a16:creationId xmlns:a16="http://schemas.microsoft.com/office/drawing/2014/main" id="{BA560565-12A9-4B2C-91D2-88CD96E0F567}"/>
              </a:ext>
            </a:extLst>
          </p:cNvPr>
          <p:cNvSpPr txBox="1"/>
          <p:nvPr/>
        </p:nvSpPr>
        <p:spPr>
          <a:xfrm>
            <a:off x="299181" y="2779508"/>
            <a:ext cx="2478563" cy="923330"/>
          </a:xfrm>
          <a:prstGeom prst="rect">
            <a:avLst/>
          </a:prstGeom>
          <a:solidFill>
            <a:schemeClr val="bg1"/>
          </a:solidFill>
        </p:spPr>
        <p:txBody>
          <a:bodyPr wrap="none" rtlCol="0">
            <a:spAutoFit/>
          </a:bodyPr>
          <a:lstStyle/>
          <a:p>
            <a:pPr algn="ctr"/>
            <a:r>
              <a:rPr kumimoji="1" lang="en-US" altLang="ja-JP"/>
              <a:t>Azure Sphere</a:t>
            </a:r>
          </a:p>
          <a:p>
            <a:pPr algn="ctr"/>
            <a:r>
              <a:rPr kumimoji="1" lang="en-US" altLang="ja-JP"/>
              <a:t>Security Service</a:t>
            </a:r>
          </a:p>
          <a:p>
            <a:pPr algn="ctr"/>
            <a:r>
              <a:rPr lang="en-US" altLang="ja-JP"/>
              <a:t>(Azure Sphere Tenant)</a:t>
            </a:r>
            <a:endParaRPr kumimoji="1" lang="ja-JP" altLang="en-US"/>
          </a:p>
        </p:txBody>
      </p:sp>
      <p:sp>
        <p:nvSpPr>
          <p:cNvPr id="12" name="正方形/長方形 11">
            <a:extLst>
              <a:ext uri="{FF2B5EF4-FFF2-40B4-BE49-F238E27FC236}">
                <a16:creationId xmlns:a16="http://schemas.microsoft.com/office/drawing/2014/main" id="{C218467D-926F-4620-9B8A-7DACB7E5F483}"/>
              </a:ext>
            </a:extLst>
          </p:cNvPr>
          <p:cNvSpPr/>
          <p:nvPr/>
        </p:nvSpPr>
        <p:spPr>
          <a:xfrm>
            <a:off x="2435921" y="4449430"/>
            <a:ext cx="1360360" cy="647594"/>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400"/>
              <a:t>Azure Sphere</a:t>
            </a:r>
          </a:p>
          <a:p>
            <a:pPr algn="ctr"/>
            <a:r>
              <a:rPr lang="en-US" altLang="ja-JP" sz="1400"/>
              <a:t>MCU</a:t>
            </a:r>
            <a:endParaRPr kumimoji="1" lang="ja-JP" altLang="en-US" sz="1400"/>
          </a:p>
        </p:txBody>
      </p:sp>
      <p:pic>
        <p:nvPicPr>
          <p:cNvPr id="10" name="図 9">
            <a:extLst>
              <a:ext uri="{FF2B5EF4-FFF2-40B4-BE49-F238E27FC236}">
                <a16:creationId xmlns:a16="http://schemas.microsoft.com/office/drawing/2014/main" id="{F02860E3-666E-463D-8158-A37DEF5192BB}"/>
              </a:ext>
            </a:extLst>
          </p:cNvPr>
          <p:cNvPicPr>
            <a:picLocks noChangeAspect="1"/>
          </p:cNvPicPr>
          <p:nvPr/>
        </p:nvPicPr>
        <p:blipFill>
          <a:blip r:embed="rId5"/>
          <a:stretch>
            <a:fillRect/>
          </a:stretch>
        </p:blipFill>
        <p:spPr>
          <a:xfrm>
            <a:off x="2772382" y="2824009"/>
            <a:ext cx="687438" cy="748999"/>
          </a:xfrm>
          <a:prstGeom prst="rect">
            <a:avLst/>
          </a:prstGeom>
        </p:spPr>
      </p:pic>
      <p:cxnSp>
        <p:nvCxnSpPr>
          <p:cNvPr id="14" name="直線矢印コネクタ 13">
            <a:extLst>
              <a:ext uri="{FF2B5EF4-FFF2-40B4-BE49-F238E27FC236}">
                <a16:creationId xmlns:a16="http://schemas.microsoft.com/office/drawing/2014/main" id="{AF9C042D-2E62-4F32-BAB4-2092F289CA17}"/>
              </a:ext>
            </a:extLst>
          </p:cNvPr>
          <p:cNvCxnSpPr>
            <a:cxnSpLocks/>
            <a:stCxn id="12" idx="0"/>
            <a:endCxn id="10" idx="2"/>
          </p:cNvCxnSpPr>
          <p:nvPr/>
        </p:nvCxnSpPr>
        <p:spPr>
          <a:xfrm flipV="1">
            <a:off x="3116101" y="3573008"/>
            <a:ext cx="0" cy="876422"/>
          </a:xfrm>
          <a:prstGeom prst="straightConnector1">
            <a:avLst/>
          </a:prstGeom>
          <a:ln w="38100" cap="rnd">
            <a:solidFill>
              <a:schemeClr val="bg1">
                <a:lumMod val="50000"/>
              </a:schemeClr>
            </a:solidFill>
            <a:prstDash val="sysDot"/>
            <a:round/>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a:extLst>
              <a:ext uri="{FF2B5EF4-FFF2-40B4-BE49-F238E27FC236}">
                <a16:creationId xmlns:a16="http://schemas.microsoft.com/office/drawing/2014/main" id="{EA3D8C22-DFF3-4928-B8B6-BDF31D12F113}"/>
              </a:ext>
            </a:extLst>
          </p:cNvPr>
          <p:cNvSpPr txBox="1"/>
          <p:nvPr/>
        </p:nvSpPr>
        <p:spPr>
          <a:xfrm>
            <a:off x="3131293" y="3874478"/>
            <a:ext cx="646331" cy="369332"/>
          </a:xfrm>
          <a:prstGeom prst="rect">
            <a:avLst/>
          </a:prstGeom>
          <a:noFill/>
        </p:spPr>
        <p:txBody>
          <a:bodyPr wrap="none" rtlCol="0">
            <a:spAutoFit/>
          </a:bodyPr>
          <a:lstStyle/>
          <a:p>
            <a:r>
              <a:rPr kumimoji="1" lang="ja-JP" altLang="en-US"/>
              <a:t>所属</a:t>
            </a:r>
          </a:p>
        </p:txBody>
      </p:sp>
      <p:cxnSp>
        <p:nvCxnSpPr>
          <p:cNvPr id="19" name="直線矢印コネクタ 18">
            <a:extLst>
              <a:ext uri="{FF2B5EF4-FFF2-40B4-BE49-F238E27FC236}">
                <a16:creationId xmlns:a16="http://schemas.microsoft.com/office/drawing/2014/main" id="{0539C4C6-7D2C-46E2-B84A-0D8A292BAB44}"/>
              </a:ext>
            </a:extLst>
          </p:cNvPr>
          <p:cNvCxnSpPr>
            <a:cxnSpLocks/>
            <a:stCxn id="10" idx="3"/>
            <a:endCxn id="1026" idx="1"/>
          </p:cNvCxnSpPr>
          <p:nvPr/>
        </p:nvCxnSpPr>
        <p:spPr>
          <a:xfrm>
            <a:off x="3459820" y="3198509"/>
            <a:ext cx="4811912" cy="0"/>
          </a:xfrm>
          <a:prstGeom prst="straightConnector1">
            <a:avLst/>
          </a:prstGeom>
          <a:ln w="38100" cap="rnd">
            <a:solidFill>
              <a:schemeClr val="bg1">
                <a:lumMod val="50000"/>
              </a:schemeClr>
            </a:solidFill>
            <a:prstDash val="sysDot"/>
            <a:round/>
            <a:tailEnd type="arrow"/>
          </a:ln>
        </p:spPr>
        <p:style>
          <a:lnRef idx="1">
            <a:schemeClr val="accent1"/>
          </a:lnRef>
          <a:fillRef idx="0">
            <a:schemeClr val="accent1"/>
          </a:fillRef>
          <a:effectRef idx="0">
            <a:schemeClr val="accent1"/>
          </a:effectRef>
          <a:fontRef idx="minor">
            <a:schemeClr val="tx1"/>
          </a:fontRef>
        </p:style>
      </p:cxnSp>
      <p:sp>
        <p:nvSpPr>
          <p:cNvPr id="27" name="テキスト ボックス 26">
            <a:extLst>
              <a:ext uri="{FF2B5EF4-FFF2-40B4-BE49-F238E27FC236}">
                <a16:creationId xmlns:a16="http://schemas.microsoft.com/office/drawing/2014/main" id="{C9F87748-3441-4274-A3D4-6664FBE1C5E6}"/>
              </a:ext>
            </a:extLst>
          </p:cNvPr>
          <p:cNvSpPr txBox="1"/>
          <p:nvPr/>
        </p:nvSpPr>
        <p:spPr>
          <a:xfrm>
            <a:off x="4039287" y="2824009"/>
            <a:ext cx="1640193" cy="369332"/>
          </a:xfrm>
          <a:prstGeom prst="rect">
            <a:avLst/>
          </a:prstGeom>
          <a:noFill/>
        </p:spPr>
        <p:txBody>
          <a:bodyPr wrap="none" rtlCol="0">
            <a:spAutoFit/>
          </a:bodyPr>
          <a:lstStyle/>
          <a:p>
            <a:r>
              <a:rPr kumimoji="1" lang="en-US" altLang="ja-JP"/>
              <a:t>CA</a:t>
            </a:r>
            <a:r>
              <a:rPr kumimoji="1" lang="ja-JP" altLang="en-US"/>
              <a:t>証明書登録</a:t>
            </a:r>
          </a:p>
        </p:txBody>
      </p:sp>
      <p:cxnSp>
        <p:nvCxnSpPr>
          <p:cNvPr id="30" name="直線矢印コネクタ 29">
            <a:extLst>
              <a:ext uri="{FF2B5EF4-FFF2-40B4-BE49-F238E27FC236}">
                <a16:creationId xmlns:a16="http://schemas.microsoft.com/office/drawing/2014/main" id="{7167F906-23DE-404F-9D6B-332962BB83D7}"/>
              </a:ext>
            </a:extLst>
          </p:cNvPr>
          <p:cNvCxnSpPr>
            <a:cxnSpLocks/>
            <a:stCxn id="6" idx="0"/>
            <a:endCxn id="1026" idx="2"/>
          </p:cNvCxnSpPr>
          <p:nvPr/>
        </p:nvCxnSpPr>
        <p:spPr>
          <a:xfrm flipV="1">
            <a:off x="8656481" y="3526456"/>
            <a:ext cx="1155" cy="922974"/>
          </a:xfrm>
          <a:prstGeom prst="straightConnector1">
            <a:avLst/>
          </a:prstGeom>
          <a:ln w="38100" cap="rnd">
            <a:solidFill>
              <a:schemeClr val="bg1">
                <a:lumMod val="50000"/>
              </a:schemeClr>
            </a:solidFill>
            <a:prstDash val="sysDot"/>
            <a:round/>
            <a:tailEnd type="arrow"/>
          </a:ln>
        </p:spPr>
        <p:style>
          <a:lnRef idx="1">
            <a:schemeClr val="accent1"/>
          </a:lnRef>
          <a:fillRef idx="0">
            <a:schemeClr val="accent1"/>
          </a:fillRef>
          <a:effectRef idx="0">
            <a:schemeClr val="accent1"/>
          </a:effectRef>
          <a:fontRef idx="minor">
            <a:schemeClr val="tx1"/>
          </a:fontRef>
        </p:style>
      </p:cxnSp>
      <p:sp>
        <p:nvSpPr>
          <p:cNvPr id="37" name="テキスト ボックス 36">
            <a:extLst>
              <a:ext uri="{FF2B5EF4-FFF2-40B4-BE49-F238E27FC236}">
                <a16:creationId xmlns:a16="http://schemas.microsoft.com/office/drawing/2014/main" id="{A2A68447-77E8-453D-AE8F-72DF0548A63A}"/>
              </a:ext>
            </a:extLst>
          </p:cNvPr>
          <p:cNvSpPr txBox="1"/>
          <p:nvPr/>
        </p:nvSpPr>
        <p:spPr>
          <a:xfrm>
            <a:off x="8719219" y="3874478"/>
            <a:ext cx="877163" cy="369332"/>
          </a:xfrm>
          <a:prstGeom prst="rect">
            <a:avLst/>
          </a:prstGeom>
          <a:noFill/>
        </p:spPr>
        <p:txBody>
          <a:bodyPr wrap="none" rtlCol="0">
            <a:spAutoFit/>
          </a:bodyPr>
          <a:lstStyle/>
          <a:p>
            <a:r>
              <a:rPr kumimoji="1" lang="ja-JP" altLang="en-US"/>
              <a:t>リンク</a:t>
            </a:r>
          </a:p>
        </p:txBody>
      </p:sp>
      <p:cxnSp>
        <p:nvCxnSpPr>
          <p:cNvPr id="38" name="直線矢印コネクタ 37">
            <a:extLst>
              <a:ext uri="{FF2B5EF4-FFF2-40B4-BE49-F238E27FC236}">
                <a16:creationId xmlns:a16="http://schemas.microsoft.com/office/drawing/2014/main" id="{07FD13BD-EFB0-449F-8494-EFBF5AD90D97}"/>
              </a:ext>
            </a:extLst>
          </p:cNvPr>
          <p:cNvCxnSpPr>
            <a:cxnSpLocks/>
          </p:cNvCxnSpPr>
          <p:nvPr/>
        </p:nvCxnSpPr>
        <p:spPr>
          <a:xfrm flipV="1">
            <a:off x="3857864" y="3316581"/>
            <a:ext cx="4492033" cy="1295164"/>
          </a:xfrm>
          <a:prstGeom prst="straightConnector1">
            <a:avLst/>
          </a:prstGeom>
          <a:ln w="38100" cap="rnd">
            <a:solidFill>
              <a:schemeClr val="bg1">
                <a:lumMod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41" name="テキスト ボックス 40">
            <a:extLst>
              <a:ext uri="{FF2B5EF4-FFF2-40B4-BE49-F238E27FC236}">
                <a16:creationId xmlns:a16="http://schemas.microsoft.com/office/drawing/2014/main" id="{FE01288F-1F0C-46CC-9339-A7701E0E6DE4}"/>
              </a:ext>
            </a:extLst>
          </p:cNvPr>
          <p:cNvSpPr txBox="1"/>
          <p:nvPr/>
        </p:nvSpPr>
        <p:spPr>
          <a:xfrm>
            <a:off x="4949988" y="3783664"/>
            <a:ext cx="646331" cy="369332"/>
          </a:xfrm>
          <a:prstGeom prst="rect">
            <a:avLst/>
          </a:prstGeom>
          <a:noFill/>
        </p:spPr>
        <p:txBody>
          <a:bodyPr wrap="none" rtlCol="0">
            <a:spAutoFit/>
          </a:bodyPr>
          <a:lstStyle/>
          <a:p>
            <a:r>
              <a:rPr lang="ja-JP" altLang="en-US"/>
              <a:t>認証</a:t>
            </a:r>
            <a:endParaRPr kumimoji="1" lang="ja-JP" altLang="en-US"/>
          </a:p>
        </p:txBody>
      </p:sp>
      <p:cxnSp>
        <p:nvCxnSpPr>
          <p:cNvPr id="42" name="直線矢印コネクタ 41">
            <a:extLst>
              <a:ext uri="{FF2B5EF4-FFF2-40B4-BE49-F238E27FC236}">
                <a16:creationId xmlns:a16="http://schemas.microsoft.com/office/drawing/2014/main" id="{6CE6C5B8-5359-43F4-9EDB-CACC821D9AF3}"/>
              </a:ext>
            </a:extLst>
          </p:cNvPr>
          <p:cNvCxnSpPr>
            <a:cxnSpLocks/>
          </p:cNvCxnSpPr>
          <p:nvPr/>
        </p:nvCxnSpPr>
        <p:spPr>
          <a:xfrm flipH="1">
            <a:off x="3835976" y="3422928"/>
            <a:ext cx="4489109" cy="1278234"/>
          </a:xfrm>
          <a:prstGeom prst="straightConnector1">
            <a:avLst/>
          </a:prstGeom>
          <a:ln w="38100" cap="rnd">
            <a:solidFill>
              <a:schemeClr val="bg1">
                <a:lumMod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45" name="テキスト ボックス 44">
            <a:extLst>
              <a:ext uri="{FF2B5EF4-FFF2-40B4-BE49-F238E27FC236}">
                <a16:creationId xmlns:a16="http://schemas.microsoft.com/office/drawing/2014/main" id="{83424D6F-53D0-44A0-A898-CC02D6FAC555}"/>
              </a:ext>
            </a:extLst>
          </p:cNvPr>
          <p:cNvSpPr txBox="1"/>
          <p:nvPr/>
        </p:nvSpPr>
        <p:spPr>
          <a:xfrm>
            <a:off x="5099280" y="4264764"/>
            <a:ext cx="2611612" cy="369332"/>
          </a:xfrm>
          <a:prstGeom prst="rect">
            <a:avLst/>
          </a:prstGeom>
          <a:noFill/>
        </p:spPr>
        <p:txBody>
          <a:bodyPr wrap="none" rtlCol="0">
            <a:spAutoFit/>
          </a:bodyPr>
          <a:lstStyle/>
          <a:p>
            <a:r>
              <a:rPr lang="en-US" altLang="ja-JP"/>
              <a:t>IoT</a:t>
            </a:r>
            <a:r>
              <a:rPr lang="ja-JP" altLang="en-US"/>
              <a:t> </a:t>
            </a:r>
            <a:r>
              <a:rPr lang="en-US" altLang="ja-JP"/>
              <a:t>Hub</a:t>
            </a:r>
            <a:r>
              <a:rPr lang="ja-JP" altLang="en-US"/>
              <a:t>エンドポイント</a:t>
            </a:r>
            <a:endParaRPr kumimoji="1" lang="ja-JP" altLang="en-US"/>
          </a:p>
        </p:txBody>
      </p:sp>
      <p:cxnSp>
        <p:nvCxnSpPr>
          <p:cNvPr id="50" name="直線矢印コネクタ 49">
            <a:extLst>
              <a:ext uri="{FF2B5EF4-FFF2-40B4-BE49-F238E27FC236}">
                <a16:creationId xmlns:a16="http://schemas.microsoft.com/office/drawing/2014/main" id="{9C909EAC-B353-47E6-A5DA-B552DFE84759}"/>
              </a:ext>
            </a:extLst>
          </p:cNvPr>
          <p:cNvCxnSpPr>
            <a:cxnSpLocks/>
          </p:cNvCxnSpPr>
          <p:nvPr/>
        </p:nvCxnSpPr>
        <p:spPr>
          <a:xfrm flipV="1">
            <a:off x="3777624" y="4895515"/>
            <a:ext cx="4560333" cy="24263"/>
          </a:xfrm>
          <a:prstGeom prst="straightConnector1">
            <a:avLst/>
          </a:prstGeom>
          <a:ln w="38100" cap="rnd">
            <a:solidFill>
              <a:schemeClr val="bg1">
                <a:lumMod val="50000"/>
              </a:schemeClr>
            </a:solidFill>
            <a:prstDash val="solid"/>
            <a:round/>
            <a:tailEnd type="arrow"/>
          </a:ln>
        </p:spPr>
        <p:style>
          <a:lnRef idx="1">
            <a:schemeClr val="accent1"/>
          </a:lnRef>
          <a:fillRef idx="0">
            <a:schemeClr val="accent1"/>
          </a:fillRef>
          <a:effectRef idx="0">
            <a:schemeClr val="accent1"/>
          </a:effectRef>
          <a:fontRef idx="minor">
            <a:schemeClr val="tx1"/>
          </a:fontRef>
        </p:style>
      </p:cxnSp>
      <p:sp>
        <p:nvSpPr>
          <p:cNvPr id="54" name="テキスト ボックス 53">
            <a:extLst>
              <a:ext uri="{FF2B5EF4-FFF2-40B4-BE49-F238E27FC236}">
                <a16:creationId xmlns:a16="http://schemas.microsoft.com/office/drawing/2014/main" id="{D23C62C9-F9D2-4503-9F81-D92AFD6412A6}"/>
              </a:ext>
            </a:extLst>
          </p:cNvPr>
          <p:cNvSpPr txBox="1"/>
          <p:nvPr/>
        </p:nvSpPr>
        <p:spPr>
          <a:xfrm>
            <a:off x="5485900" y="4934704"/>
            <a:ext cx="646331" cy="369332"/>
          </a:xfrm>
          <a:prstGeom prst="rect">
            <a:avLst/>
          </a:prstGeom>
          <a:noFill/>
        </p:spPr>
        <p:txBody>
          <a:bodyPr wrap="none" rtlCol="0">
            <a:spAutoFit/>
          </a:bodyPr>
          <a:lstStyle/>
          <a:p>
            <a:r>
              <a:rPr kumimoji="1" lang="ja-JP" altLang="en-US"/>
              <a:t>接続</a:t>
            </a:r>
          </a:p>
        </p:txBody>
      </p:sp>
      <p:pic>
        <p:nvPicPr>
          <p:cNvPr id="1040" name="図 1039">
            <a:extLst>
              <a:ext uri="{FF2B5EF4-FFF2-40B4-BE49-F238E27FC236}">
                <a16:creationId xmlns:a16="http://schemas.microsoft.com/office/drawing/2014/main" id="{5A782C22-E562-4ED6-8AAF-77FFFB14C991}"/>
              </a:ext>
            </a:extLst>
          </p:cNvPr>
          <p:cNvPicPr>
            <a:picLocks noChangeAspect="1"/>
          </p:cNvPicPr>
          <p:nvPr/>
        </p:nvPicPr>
        <p:blipFill>
          <a:blip r:embed="rId6">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2158376" y="5001484"/>
            <a:ext cx="459902" cy="459902"/>
          </a:xfrm>
          <a:prstGeom prst="rect">
            <a:avLst/>
          </a:prstGeom>
        </p:spPr>
      </p:pic>
      <p:sp>
        <p:nvSpPr>
          <p:cNvPr id="57" name="テキスト ボックス 56">
            <a:extLst>
              <a:ext uri="{FF2B5EF4-FFF2-40B4-BE49-F238E27FC236}">
                <a16:creationId xmlns:a16="http://schemas.microsoft.com/office/drawing/2014/main" id="{57E45BB8-B5E8-4413-AD52-33A42291502C}"/>
              </a:ext>
            </a:extLst>
          </p:cNvPr>
          <p:cNvSpPr txBox="1"/>
          <p:nvPr/>
        </p:nvSpPr>
        <p:spPr>
          <a:xfrm>
            <a:off x="1339645" y="5046769"/>
            <a:ext cx="877163" cy="369332"/>
          </a:xfrm>
          <a:prstGeom prst="rect">
            <a:avLst/>
          </a:prstGeom>
          <a:noFill/>
        </p:spPr>
        <p:txBody>
          <a:bodyPr wrap="none" rtlCol="0">
            <a:spAutoFit/>
          </a:bodyPr>
          <a:lstStyle/>
          <a:p>
            <a:r>
              <a:rPr lang="ja-JP" altLang="en-US"/>
              <a:t>証明書</a:t>
            </a:r>
            <a:endParaRPr kumimoji="1" lang="ja-JP" altLang="en-US"/>
          </a:p>
        </p:txBody>
      </p:sp>
    </p:spTree>
    <p:extLst>
      <p:ext uri="{BB962C8B-B14F-4D97-AF65-F5344CB8AC3E}">
        <p14:creationId xmlns:p14="http://schemas.microsoft.com/office/powerpoint/2010/main" val="367248206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ユーザー定義 2">
      <a:majorFont>
        <a:latin typeface="Roboto"/>
        <a:ea typeface="Noto Sans JP Regular"/>
        <a:cs typeface=""/>
      </a:majorFont>
      <a:minorFont>
        <a:latin typeface="Roboto"/>
        <a:ea typeface="Noto Sans JP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4101</TotalTime>
  <Words>4384</Words>
  <Application>Microsoft Office PowerPoint</Application>
  <PresentationFormat>ワイド画面</PresentationFormat>
  <Paragraphs>886</Paragraphs>
  <Slides>91</Slides>
  <Notes>0</Notes>
  <HiddenSlides>0</HiddenSlides>
  <MMClips>0</MMClips>
  <ScaleCrop>false</ScaleCrop>
  <HeadingPairs>
    <vt:vector size="6" baseType="variant">
      <vt:variant>
        <vt:lpstr>使用されているフォント</vt:lpstr>
      </vt:variant>
      <vt:variant>
        <vt:i4>4</vt:i4>
      </vt:variant>
      <vt:variant>
        <vt:lpstr>テーマ</vt:lpstr>
      </vt:variant>
      <vt:variant>
        <vt:i4>1</vt:i4>
      </vt:variant>
      <vt:variant>
        <vt:lpstr>スライド タイトル</vt:lpstr>
      </vt:variant>
      <vt:variant>
        <vt:i4>91</vt:i4>
      </vt:variant>
    </vt:vector>
  </HeadingPairs>
  <TitlesOfParts>
    <vt:vector size="96" baseType="lpstr">
      <vt:lpstr>游ゴシック</vt:lpstr>
      <vt:lpstr>Arial</vt:lpstr>
      <vt:lpstr>Consolas</vt:lpstr>
      <vt:lpstr>Roboto</vt:lpstr>
      <vt:lpstr>Office テーマ</vt:lpstr>
      <vt:lpstr>Azure Sphere Self Hands-on</vt:lpstr>
      <vt:lpstr>Azure Sphere Self Hands-on</vt:lpstr>
      <vt:lpstr>Prerequisites</vt:lpstr>
      <vt:lpstr>PowerPoint プレゼンテーション</vt:lpstr>
      <vt:lpstr>Lab#1 The Blink Sample</vt:lpstr>
      <vt:lpstr>Lab#1.1 Blink Sampleを新規作成</vt:lpstr>
      <vt:lpstr>Lab#1.1 Blink Sampleを新規作成</vt:lpstr>
      <vt:lpstr>Lab#1.2 Blink Sampleをビルド</vt:lpstr>
      <vt:lpstr>Lab#1.2 Blink Sampleをビルド</vt:lpstr>
      <vt:lpstr>Lab#1.3 Blink Sampleをデバイスへ                                  デプロイ、実行、停止</vt:lpstr>
      <vt:lpstr>Lab#1.3 Blink Sampleをデバイスへ                                  デプロイ、実行、停止</vt:lpstr>
      <vt:lpstr>Lab#1.4 デバイスのBlink Sampleを削除</vt:lpstr>
      <vt:lpstr>PowerPoint プレゼンテーション</vt:lpstr>
      <vt:lpstr>Azure Sphere Build and Deploy</vt:lpstr>
      <vt:lpstr>Show Installed Images in MT3620</vt:lpstr>
      <vt:lpstr>PowerPoint プレゼンテーション</vt:lpstr>
      <vt:lpstr>Lab#2 Create Digital I/O App from the Blank App</vt:lpstr>
      <vt:lpstr>Lab#2.1 Blank Appを新規作成</vt:lpstr>
      <vt:lpstr>Lab#2.2 Blank Appのコードを読む</vt:lpstr>
      <vt:lpstr>Lab#2.2 Blank Appのコードを読む</vt:lpstr>
      <vt:lpstr>Lab#2.3 Aボタンをログに出力</vt:lpstr>
      <vt:lpstr>Lab#2.3 Aボタンをログに出力</vt:lpstr>
      <vt:lpstr>Lab#2.3 Aボタンをログに出力</vt:lpstr>
      <vt:lpstr>Lab#2.4 AボタンをLED1に出力</vt:lpstr>
      <vt:lpstr>Lab#2.4 AボタンをLED1に出力</vt:lpstr>
      <vt:lpstr>Lab#2.4 永久ループの周期を変更</vt:lpstr>
      <vt:lpstr>PowerPoint プレゼンテーション</vt:lpstr>
      <vt:lpstr>How to find GPIO number ?</vt:lpstr>
      <vt:lpstr>Libraries in Azure Sphere SDK</vt:lpstr>
      <vt:lpstr>PowerPoint プレゼンテーション</vt:lpstr>
      <vt:lpstr>Lab#3 To use Static Library</vt:lpstr>
      <vt:lpstr>Lab#3 easyio</vt:lpstr>
      <vt:lpstr>Lab#3.1 easyioをクローン</vt:lpstr>
      <vt:lpstr>Lab#3.2 Blank Appを新規作成</vt:lpstr>
      <vt:lpstr>Lab#3.3 easyioプロジェクトを追加</vt:lpstr>
      <vt:lpstr>Lab#3.3 easyioプロジェクトを追加</vt:lpstr>
      <vt:lpstr>Lab#3.4 easyioプロジェクトを参照</vt:lpstr>
      <vt:lpstr>Lab#3.4 easyioプロジェクトを参照</vt:lpstr>
      <vt:lpstr>Lab#3.5 AボタンをLED1に出力</vt:lpstr>
      <vt:lpstr>PowerPoint プレゼンテーション</vt:lpstr>
      <vt:lpstr>How to create the library ?</vt:lpstr>
      <vt:lpstr>How to use the library ?</vt:lpstr>
      <vt:lpstr>PowerPoint プレゼンテーション</vt:lpstr>
      <vt:lpstr>Lab#4 The Azure IoT Hub Sample</vt:lpstr>
      <vt:lpstr>Lab#4.1 IoT Hubにデバイスを作成</vt:lpstr>
      <vt:lpstr>Lab#4.2 Wi-Fi接続を設定</vt:lpstr>
      <vt:lpstr>Lab#4.3 Azure IoT Hub Sampleを新規作成</vt:lpstr>
      <vt:lpstr>Lab#4.4 Azure IoT接続コードを生成</vt:lpstr>
      <vt:lpstr>Lab#4.4 Azure IoT接続コードを生成</vt:lpstr>
      <vt:lpstr>Lab#4.5 Azure IoT Hub Sampleを実行</vt:lpstr>
      <vt:lpstr>Lab#4.5 Azure IoT Hub Sampleを実行</vt:lpstr>
      <vt:lpstr>Lab#4.5 Azure IoT Hub Sampleを実行</vt:lpstr>
      <vt:lpstr>Lab#4.5 Azure IoT Hub Sampleを実行</vt:lpstr>
      <vt:lpstr>Lab#4.5 Azure IoT Hub Sampleを実行</vt:lpstr>
      <vt:lpstr>PowerPoint プレゼンテーション</vt:lpstr>
      <vt:lpstr>azsphere device wifi</vt:lpstr>
      <vt:lpstr>Communicate a Device and Azure IoT Hub</vt:lpstr>
      <vt:lpstr>Manage Devices Connecting to IoT Hub</vt:lpstr>
      <vt:lpstr>PowerPoint プレゼンテーション</vt:lpstr>
      <vt:lpstr>Lab#5 Create Telemetry App from the Blank App</vt:lpstr>
      <vt:lpstr>Lab#5.1 IoT Hubにデバイスを作成</vt:lpstr>
      <vt:lpstr>Lab#5.6 Azure IoT Device SDKを追加</vt:lpstr>
      <vt:lpstr>Lab#5.7 コードを追加</vt:lpstr>
      <vt:lpstr>Lab#5.7 コードを追加</vt:lpstr>
      <vt:lpstr>Lab#5.7 コードを追加</vt:lpstr>
      <vt:lpstr>Lab#5.7 コードを追加</vt:lpstr>
      <vt:lpstr>PowerPoint プレゼンテーション</vt:lpstr>
      <vt:lpstr>Device Connectivity with Azure IoT</vt:lpstr>
      <vt:lpstr>PowerPoint プレゼンテーション</vt:lpstr>
      <vt:lpstr>Lab#6 Send to Azure IoT Central w/o DPS</vt:lpstr>
      <vt:lpstr>Lab#6.1 IoT Centralアプリケーションを作成</vt:lpstr>
      <vt:lpstr>Lab#6.1 IoT Centralアプリケーションを作成</vt:lpstr>
      <vt:lpstr>Lab#6.2 IoT Centralにデバイステンプレートを追加・設定</vt:lpstr>
      <vt:lpstr>Lab#6.2 IoT Centralにデバイステンプレートを追加・設定</vt:lpstr>
      <vt:lpstr>Lab#6.3 IoT Centralにデバイスを追加</vt:lpstr>
      <vt:lpstr>Lab#6.4 デバイスのIoT Hub接続文字列を取得</vt:lpstr>
      <vt:lpstr>Lab#6.4 デバイスのIoT Hub接続文字列を取得</vt:lpstr>
      <vt:lpstr>Lab#6.5 Lab#5のコードを変更</vt:lpstr>
      <vt:lpstr>PowerPoint プレゼンテーション</vt:lpstr>
      <vt:lpstr>Azure IoT Central</vt:lpstr>
      <vt:lpstr>PowerPoint プレゼンテーション</vt:lpstr>
      <vt:lpstr>Lab#7 Send to Azure IoT Central w DPS</vt:lpstr>
      <vt:lpstr>Lab#7.1 Azure SphereテナントとIoT Centralを連携</vt:lpstr>
      <vt:lpstr>Lab#7.1 Azure SphereテナントとIoT Centralを連携</vt:lpstr>
      <vt:lpstr>Lab#7.1 Azure SphereテナントとIoT Centralを連携</vt:lpstr>
      <vt:lpstr>Lab#7.1 Azure SphereテナントとIoT Centralを連携</vt:lpstr>
      <vt:lpstr>Lab#7.1 Azure SphereテナントとIoT Centralを連携</vt:lpstr>
      <vt:lpstr>Lab#7.2 Lab#5のコードを変更</vt:lpstr>
      <vt:lpstr>Lab#7.3 IoT Centralにデバイスを追加</vt:lpstr>
      <vt:lpstr>PowerPoint プレゼンテーション</vt:lpstr>
      <vt:lpstr>Azure Sphere Device Provisioning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松岡 貴志</dc:creator>
  <cp:lastModifiedBy>松岡 貴志</cp:lastModifiedBy>
  <cp:revision>161</cp:revision>
  <dcterms:created xsi:type="dcterms:W3CDTF">2018-11-04T13:36:12Z</dcterms:created>
  <dcterms:modified xsi:type="dcterms:W3CDTF">2019-05-13T11:59:24Z</dcterms:modified>
</cp:coreProperties>
</file>